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3" r:id="rId3"/>
    <p:sldId id="264" r:id="rId4"/>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60" r:id="rId23"/>
    <p:sldId id="256" r:id="rId24"/>
    <p:sldId id="261" r:id="rId25"/>
    <p:sldId id="257" r:id="rId26"/>
    <p:sldId id="259" r:id="rId27"/>
    <p:sldId id="258" r:id="rId28"/>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7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FDF2-00CE-4841-9175-70F568CEF3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60C7297-A339-4049-B3E4-50B370CD29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BCF052D-2BE9-4514-B0C4-9B399B501A47}"/>
              </a:ext>
            </a:extLst>
          </p:cNvPr>
          <p:cNvSpPr>
            <a:spLocks noGrp="1"/>
          </p:cNvSpPr>
          <p:nvPr>
            <p:ph type="dt" sz="half" idx="10"/>
          </p:nvPr>
        </p:nvSpPr>
        <p:spPr/>
        <p:txBody>
          <a:bodyPr/>
          <a:lstStyle/>
          <a:p>
            <a:fld id="{B98E21F1-F6D0-4E63-88F0-105F6F4B6A4F}" type="datetimeFigureOut">
              <a:rPr lang="en-IN" smtClean="0"/>
              <a:t>12-06-2024</a:t>
            </a:fld>
            <a:endParaRPr lang="en-IN"/>
          </a:p>
        </p:txBody>
      </p:sp>
      <p:sp>
        <p:nvSpPr>
          <p:cNvPr id="5" name="Footer Placeholder 4">
            <a:extLst>
              <a:ext uri="{FF2B5EF4-FFF2-40B4-BE49-F238E27FC236}">
                <a16:creationId xmlns:a16="http://schemas.microsoft.com/office/drawing/2014/main" id="{C1B5432C-A06B-4945-B6FC-213D59E278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2DB981-B45D-4F6E-B063-C483633803AE}"/>
              </a:ext>
            </a:extLst>
          </p:cNvPr>
          <p:cNvSpPr>
            <a:spLocks noGrp="1"/>
          </p:cNvSpPr>
          <p:nvPr>
            <p:ph type="sldNum" sz="quarter" idx="12"/>
          </p:nvPr>
        </p:nvSpPr>
        <p:spPr/>
        <p:txBody>
          <a:bodyPr/>
          <a:lstStyle/>
          <a:p>
            <a:fld id="{F6CC73B0-5F3A-438B-8060-3A13B3F1B106}" type="slidenum">
              <a:rPr lang="en-IN" smtClean="0"/>
              <a:t>‹#›</a:t>
            </a:fld>
            <a:endParaRPr lang="en-IN"/>
          </a:p>
        </p:txBody>
      </p:sp>
    </p:spTree>
    <p:extLst>
      <p:ext uri="{BB962C8B-B14F-4D97-AF65-F5344CB8AC3E}">
        <p14:creationId xmlns:p14="http://schemas.microsoft.com/office/powerpoint/2010/main" val="2289937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A77D1-4826-429C-8264-A83B115C656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A1B5F2F-E59E-40D6-B798-B56B9A5640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28BF57-A53B-46FB-8564-B1EF0E0D067E}"/>
              </a:ext>
            </a:extLst>
          </p:cNvPr>
          <p:cNvSpPr>
            <a:spLocks noGrp="1"/>
          </p:cNvSpPr>
          <p:nvPr>
            <p:ph type="dt" sz="half" idx="10"/>
          </p:nvPr>
        </p:nvSpPr>
        <p:spPr/>
        <p:txBody>
          <a:bodyPr/>
          <a:lstStyle/>
          <a:p>
            <a:fld id="{B98E21F1-F6D0-4E63-88F0-105F6F4B6A4F}" type="datetimeFigureOut">
              <a:rPr lang="en-IN" smtClean="0"/>
              <a:t>12-06-2024</a:t>
            </a:fld>
            <a:endParaRPr lang="en-IN"/>
          </a:p>
        </p:txBody>
      </p:sp>
      <p:sp>
        <p:nvSpPr>
          <p:cNvPr id="5" name="Footer Placeholder 4">
            <a:extLst>
              <a:ext uri="{FF2B5EF4-FFF2-40B4-BE49-F238E27FC236}">
                <a16:creationId xmlns:a16="http://schemas.microsoft.com/office/drawing/2014/main" id="{0B460136-1B2B-471D-9DF9-B6AEC70F3A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C1EAC1-37F5-4113-A138-8F2FE03B020D}"/>
              </a:ext>
            </a:extLst>
          </p:cNvPr>
          <p:cNvSpPr>
            <a:spLocks noGrp="1"/>
          </p:cNvSpPr>
          <p:nvPr>
            <p:ph type="sldNum" sz="quarter" idx="12"/>
          </p:nvPr>
        </p:nvSpPr>
        <p:spPr/>
        <p:txBody>
          <a:bodyPr/>
          <a:lstStyle/>
          <a:p>
            <a:fld id="{F6CC73B0-5F3A-438B-8060-3A13B3F1B106}" type="slidenum">
              <a:rPr lang="en-IN" smtClean="0"/>
              <a:t>‹#›</a:t>
            </a:fld>
            <a:endParaRPr lang="en-IN"/>
          </a:p>
        </p:txBody>
      </p:sp>
    </p:spTree>
    <p:extLst>
      <p:ext uri="{BB962C8B-B14F-4D97-AF65-F5344CB8AC3E}">
        <p14:creationId xmlns:p14="http://schemas.microsoft.com/office/powerpoint/2010/main" val="3443475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DB863A-699A-4604-B36D-1410AF0959F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A5979CD-AD21-4405-90C9-A176D04EF0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DE1960-3777-4053-A307-49166F64FF18}"/>
              </a:ext>
            </a:extLst>
          </p:cNvPr>
          <p:cNvSpPr>
            <a:spLocks noGrp="1"/>
          </p:cNvSpPr>
          <p:nvPr>
            <p:ph type="dt" sz="half" idx="10"/>
          </p:nvPr>
        </p:nvSpPr>
        <p:spPr/>
        <p:txBody>
          <a:bodyPr/>
          <a:lstStyle/>
          <a:p>
            <a:fld id="{B98E21F1-F6D0-4E63-88F0-105F6F4B6A4F}" type="datetimeFigureOut">
              <a:rPr lang="en-IN" smtClean="0"/>
              <a:t>12-06-2024</a:t>
            </a:fld>
            <a:endParaRPr lang="en-IN"/>
          </a:p>
        </p:txBody>
      </p:sp>
      <p:sp>
        <p:nvSpPr>
          <p:cNvPr id="5" name="Footer Placeholder 4">
            <a:extLst>
              <a:ext uri="{FF2B5EF4-FFF2-40B4-BE49-F238E27FC236}">
                <a16:creationId xmlns:a16="http://schemas.microsoft.com/office/drawing/2014/main" id="{119B063D-738D-440D-96E3-755E216123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64FDC9-585B-477E-AAE1-51C114F41426}"/>
              </a:ext>
            </a:extLst>
          </p:cNvPr>
          <p:cNvSpPr>
            <a:spLocks noGrp="1"/>
          </p:cNvSpPr>
          <p:nvPr>
            <p:ph type="sldNum" sz="quarter" idx="12"/>
          </p:nvPr>
        </p:nvSpPr>
        <p:spPr/>
        <p:txBody>
          <a:bodyPr/>
          <a:lstStyle/>
          <a:p>
            <a:fld id="{F6CC73B0-5F3A-438B-8060-3A13B3F1B106}" type="slidenum">
              <a:rPr lang="en-IN" smtClean="0"/>
              <a:t>‹#›</a:t>
            </a:fld>
            <a:endParaRPr lang="en-IN"/>
          </a:p>
        </p:txBody>
      </p:sp>
    </p:spTree>
    <p:extLst>
      <p:ext uri="{BB962C8B-B14F-4D97-AF65-F5344CB8AC3E}">
        <p14:creationId xmlns:p14="http://schemas.microsoft.com/office/powerpoint/2010/main" val="3659129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E9016-D0EC-4CEF-B0D7-3BE93C29AE2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A984463-A4F9-41A5-B56B-9E426AF28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443BFA-9F44-4477-9637-5ECB2D058556}"/>
              </a:ext>
            </a:extLst>
          </p:cNvPr>
          <p:cNvSpPr>
            <a:spLocks noGrp="1"/>
          </p:cNvSpPr>
          <p:nvPr>
            <p:ph type="dt" sz="half" idx="10"/>
          </p:nvPr>
        </p:nvSpPr>
        <p:spPr/>
        <p:txBody>
          <a:bodyPr/>
          <a:lstStyle/>
          <a:p>
            <a:fld id="{B98E21F1-F6D0-4E63-88F0-105F6F4B6A4F}" type="datetimeFigureOut">
              <a:rPr lang="en-IN" smtClean="0"/>
              <a:t>12-06-2024</a:t>
            </a:fld>
            <a:endParaRPr lang="en-IN"/>
          </a:p>
        </p:txBody>
      </p:sp>
      <p:sp>
        <p:nvSpPr>
          <p:cNvPr id="5" name="Footer Placeholder 4">
            <a:extLst>
              <a:ext uri="{FF2B5EF4-FFF2-40B4-BE49-F238E27FC236}">
                <a16:creationId xmlns:a16="http://schemas.microsoft.com/office/drawing/2014/main" id="{58E84D0E-BAC4-49F6-A3BF-440830D9FB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6CC7C9-0E38-4CF1-8CF5-FDB37C8B5F13}"/>
              </a:ext>
            </a:extLst>
          </p:cNvPr>
          <p:cNvSpPr>
            <a:spLocks noGrp="1"/>
          </p:cNvSpPr>
          <p:nvPr>
            <p:ph type="sldNum" sz="quarter" idx="12"/>
          </p:nvPr>
        </p:nvSpPr>
        <p:spPr/>
        <p:txBody>
          <a:bodyPr/>
          <a:lstStyle/>
          <a:p>
            <a:fld id="{F6CC73B0-5F3A-438B-8060-3A13B3F1B106}" type="slidenum">
              <a:rPr lang="en-IN" smtClean="0"/>
              <a:t>‹#›</a:t>
            </a:fld>
            <a:endParaRPr lang="en-IN"/>
          </a:p>
        </p:txBody>
      </p:sp>
    </p:spTree>
    <p:extLst>
      <p:ext uri="{BB962C8B-B14F-4D97-AF65-F5344CB8AC3E}">
        <p14:creationId xmlns:p14="http://schemas.microsoft.com/office/powerpoint/2010/main" val="154974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24D1-4958-4710-A327-D1B90D538D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BC78784-E305-4B59-8C88-3E065797DD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127C31-6E62-42E3-A1D4-385D087A22ED}"/>
              </a:ext>
            </a:extLst>
          </p:cNvPr>
          <p:cNvSpPr>
            <a:spLocks noGrp="1"/>
          </p:cNvSpPr>
          <p:nvPr>
            <p:ph type="dt" sz="half" idx="10"/>
          </p:nvPr>
        </p:nvSpPr>
        <p:spPr/>
        <p:txBody>
          <a:bodyPr/>
          <a:lstStyle/>
          <a:p>
            <a:fld id="{B98E21F1-F6D0-4E63-88F0-105F6F4B6A4F}" type="datetimeFigureOut">
              <a:rPr lang="en-IN" smtClean="0"/>
              <a:t>12-06-2024</a:t>
            </a:fld>
            <a:endParaRPr lang="en-IN"/>
          </a:p>
        </p:txBody>
      </p:sp>
      <p:sp>
        <p:nvSpPr>
          <p:cNvPr id="5" name="Footer Placeholder 4">
            <a:extLst>
              <a:ext uri="{FF2B5EF4-FFF2-40B4-BE49-F238E27FC236}">
                <a16:creationId xmlns:a16="http://schemas.microsoft.com/office/drawing/2014/main" id="{6D801B46-1B05-4EEE-ADDC-E79FD4BC8F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0C4873-E25F-46B7-89DE-9AD4A70EA158}"/>
              </a:ext>
            </a:extLst>
          </p:cNvPr>
          <p:cNvSpPr>
            <a:spLocks noGrp="1"/>
          </p:cNvSpPr>
          <p:nvPr>
            <p:ph type="sldNum" sz="quarter" idx="12"/>
          </p:nvPr>
        </p:nvSpPr>
        <p:spPr/>
        <p:txBody>
          <a:bodyPr/>
          <a:lstStyle/>
          <a:p>
            <a:fld id="{F6CC73B0-5F3A-438B-8060-3A13B3F1B106}" type="slidenum">
              <a:rPr lang="en-IN" smtClean="0"/>
              <a:t>‹#›</a:t>
            </a:fld>
            <a:endParaRPr lang="en-IN"/>
          </a:p>
        </p:txBody>
      </p:sp>
    </p:spTree>
    <p:extLst>
      <p:ext uri="{BB962C8B-B14F-4D97-AF65-F5344CB8AC3E}">
        <p14:creationId xmlns:p14="http://schemas.microsoft.com/office/powerpoint/2010/main" val="1149955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7D66-9723-4F60-9283-5238A94561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5B5A8F-8535-46A2-9370-8B61B48BD1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C8FE33A-BF65-4300-A919-1B421AE1C1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4A3225D-DA6E-4DED-8EB5-D171A2FBC910}"/>
              </a:ext>
            </a:extLst>
          </p:cNvPr>
          <p:cNvSpPr>
            <a:spLocks noGrp="1"/>
          </p:cNvSpPr>
          <p:nvPr>
            <p:ph type="dt" sz="half" idx="10"/>
          </p:nvPr>
        </p:nvSpPr>
        <p:spPr/>
        <p:txBody>
          <a:bodyPr/>
          <a:lstStyle/>
          <a:p>
            <a:fld id="{B98E21F1-F6D0-4E63-88F0-105F6F4B6A4F}" type="datetimeFigureOut">
              <a:rPr lang="en-IN" smtClean="0"/>
              <a:t>12-06-2024</a:t>
            </a:fld>
            <a:endParaRPr lang="en-IN"/>
          </a:p>
        </p:txBody>
      </p:sp>
      <p:sp>
        <p:nvSpPr>
          <p:cNvPr id="6" name="Footer Placeholder 5">
            <a:extLst>
              <a:ext uri="{FF2B5EF4-FFF2-40B4-BE49-F238E27FC236}">
                <a16:creationId xmlns:a16="http://schemas.microsoft.com/office/drawing/2014/main" id="{7DE3FDC8-0815-4742-8E46-B5286C3EB0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F128B3-997A-454E-AB35-2A3704B3B916}"/>
              </a:ext>
            </a:extLst>
          </p:cNvPr>
          <p:cNvSpPr>
            <a:spLocks noGrp="1"/>
          </p:cNvSpPr>
          <p:nvPr>
            <p:ph type="sldNum" sz="quarter" idx="12"/>
          </p:nvPr>
        </p:nvSpPr>
        <p:spPr/>
        <p:txBody>
          <a:bodyPr/>
          <a:lstStyle/>
          <a:p>
            <a:fld id="{F6CC73B0-5F3A-438B-8060-3A13B3F1B106}" type="slidenum">
              <a:rPr lang="en-IN" smtClean="0"/>
              <a:t>‹#›</a:t>
            </a:fld>
            <a:endParaRPr lang="en-IN"/>
          </a:p>
        </p:txBody>
      </p:sp>
    </p:spTree>
    <p:extLst>
      <p:ext uri="{BB962C8B-B14F-4D97-AF65-F5344CB8AC3E}">
        <p14:creationId xmlns:p14="http://schemas.microsoft.com/office/powerpoint/2010/main" val="1146864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C6BB8-D370-4496-BBE2-BA2E2F1CB78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D263045-4DFD-4457-843B-B2A0286817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08970B-F2FA-4F63-A799-671C64B67C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4195D19-E788-4685-BFD6-CA06FB6066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5E471F-50C6-4D9C-B5E8-1AE6D62492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C35ABD5-DBD4-42C4-9C8C-EA945B81E3E5}"/>
              </a:ext>
            </a:extLst>
          </p:cNvPr>
          <p:cNvSpPr>
            <a:spLocks noGrp="1"/>
          </p:cNvSpPr>
          <p:nvPr>
            <p:ph type="dt" sz="half" idx="10"/>
          </p:nvPr>
        </p:nvSpPr>
        <p:spPr/>
        <p:txBody>
          <a:bodyPr/>
          <a:lstStyle/>
          <a:p>
            <a:fld id="{B98E21F1-F6D0-4E63-88F0-105F6F4B6A4F}" type="datetimeFigureOut">
              <a:rPr lang="en-IN" smtClean="0"/>
              <a:t>12-06-2024</a:t>
            </a:fld>
            <a:endParaRPr lang="en-IN"/>
          </a:p>
        </p:txBody>
      </p:sp>
      <p:sp>
        <p:nvSpPr>
          <p:cNvPr id="8" name="Footer Placeholder 7">
            <a:extLst>
              <a:ext uri="{FF2B5EF4-FFF2-40B4-BE49-F238E27FC236}">
                <a16:creationId xmlns:a16="http://schemas.microsoft.com/office/drawing/2014/main" id="{071BFA2D-EED8-43E4-A45A-7B6AFF8FA67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A213323-5A7B-41F7-9BC8-FEE2ACC428F3}"/>
              </a:ext>
            </a:extLst>
          </p:cNvPr>
          <p:cNvSpPr>
            <a:spLocks noGrp="1"/>
          </p:cNvSpPr>
          <p:nvPr>
            <p:ph type="sldNum" sz="quarter" idx="12"/>
          </p:nvPr>
        </p:nvSpPr>
        <p:spPr/>
        <p:txBody>
          <a:bodyPr/>
          <a:lstStyle/>
          <a:p>
            <a:fld id="{F6CC73B0-5F3A-438B-8060-3A13B3F1B106}" type="slidenum">
              <a:rPr lang="en-IN" smtClean="0"/>
              <a:t>‹#›</a:t>
            </a:fld>
            <a:endParaRPr lang="en-IN"/>
          </a:p>
        </p:txBody>
      </p:sp>
    </p:spTree>
    <p:extLst>
      <p:ext uri="{BB962C8B-B14F-4D97-AF65-F5344CB8AC3E}">
        <p14:creationId xmlns:p14="http://schemas.microsoft.com/office/powerpoint/2010/main" val="1714612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9C782-5C37-4F5F-B2F9-4044AC4D5A0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9796FBB-143C-48DC-A000-5D77369BD9EF}"/>
              </a:ext>
            </a:extLst>
          </p:cNvPr>
          <p:cNvSpPr>
            <a:spLocks noGrp="1"/>
          </p:cNvSpPr>
          <p:nvPr>
            <p:ph type="dt" sz="half" idx="10"/>
          </p:nvPr>
        </p:nvSpPr>
        <p:spPr/>
        <p:txBody>
          <a:bodyPr/>
          <a:lstStyle/>
          <a:p>
            <a:fld id="{B98E21F1-F6D0-4E63-88F0-105F6F4B6A4F}" type="datetimeFigureOut">
              <a:rPr lang="en-IN" smtClean="0"/>
              <a:t>12-06-2024</a:t>
            </a:fld>
            <a:endParaRPr lang="en-IN"/>
          </a:p>
        </p:txBody>
      </p:sp>
      <p:sp>
        <p:nvSpPr>
          <p:cNvPr id="4" name="Footer Placeholder 3">
            <a:extLst>
              <a:ext uri="{FF2B5EF4-FFF2-40B4-BE49-F238E27FC236}">
                <a16:creationId xmlns:a16="http://schemas.microsoft.com/office/drawing/2014/main" id="{61488432-E00A-408A-BF26-CEE04CE1B87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52234E8-16CE-4B72-9636-EACF7F25FFA3}"/>
              </a:ext>
            </a:extLst>
          </p:cNvPr>
          <p:cNvSpPr>
            <a:spLocks noGrp="1"/>
          </p:cNvSpPr>
          <p:nvPr>
            <p:ph type="sldNum" sz="quarter" idx="12"/>
          </p:nvPr>
        </p:nvSpPr>
        <p:spPr/>
        <p:txBody>
          <a:bodyPr/>
          <a:lstStyle/>
          <a:p>
            <a:fld id="{F6CC73B0-5F3A-438B-8060-3A13B3F1B106}" type="slidenum">
              <a:rPr lang="en-IN" smtClean="0"/>
              <a:t>‹#›</a:t>
            </a:fld>
            <a:endParaRPr lang="en-IN"/>
          </a:p>
        </p:txBody>
      </p:sp>
    </p:spTree>
    <p:extLst>
      <p:ext uri="{BB962C8B-B14F-4D97-AF65-F5344CB8AC3E}">
        <p14:creationId xmlns:p14="http://schemas.microsoft.com/office/powerpoint/2010/main" val="3282151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D86790-E95B-4A5E-AEEA-7EBCD441526B}"/>
              </a:ext>
            </a:extLst>
          </p:cNvPr>
          <p:cNvSpPr>
            <a:spLocks noGrp="1"/>
          </p:cNvSpPr>
          <p:nvPr>
            <p:ph type="dt" sz="half" idx="10"/>
          </p:nvPr>
        </p:nvSpPr>
        <p:spPr/>
        <p:txBody>
          <a:bodyPr/>
          <a:lstStyle/>
          <a:p>
            <a:fld id="{B98E21F1-F6D0-4E63-88F0-105F6F4B6A4F}" type="datetimeFigureOut">
              <a:rPr lang="en-IN" smtClean="0"/>
              <a:t>12-06-2024</a:t>
            </a:fld>
            <a:endParaRPr lang="en-IN"/>
          </a:p>
        </p:txBody>
      </p:sp>
      <p:sp>
        <p:nvSpPr>
          <p:cNvPr id="3" name="Footer Placeholder 2">
            <a:extLst>
              <a:ext uri="{FF2B5EF4-FFF2-40B4-BE49-F238E27FC236}">
                <a16:creationId xmlns:a16="http://schemas.microsoft.com/office/drawing/2014/main" id="{2E1C9C37-7317-42EF-9DD0-ADCB7C91443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8F12DA7-1F8B-4340-AE50-28758522D9EE}"/>
              </a:ext>
            </a:extLst>
          </p:cNvPr>
          <p:cNvSpPr>
            <a:spLocks noGrp="1"/>
          </p:cNvSpPr>
          <p:nvPr>
            <p:ph type="sldNum" sz="quarter" idx="12"/>
          </p:nvPr>
        </p:nvSpPr>
        <p:spPr/>
        <p:txBody>
          <a:bodyPr/>
          <a:lstStyle/>
          <a:p>
            <a:fld id="{F6CC73B0-5F3A-438B-8060-3A13B3F1B106}" type="slidenum">
              <a:rPr lang="en-IN" smtClean="0"/>
              <a:t>‹#›</a:t>
            </a:fld>
            <a:endParaRPr lang="en-IN"/>
          </a:p>
        </p:txBody>
      </p:sp>
    </p:spTree>
    <p:extLst>
      <p:ext uri="{BB962C8B-B14F-4D97-AF65-F5344CB8AC3E}">
        <p14:creationId xmlns:p14="http://schemas.microsoft.com/office/powerpoint/2010/main" val="1063677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A4242-452E-4760-A488-7F08D01D7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C3D5F5E-FE7C-41EB-BD65-482E64CAE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75AEB71-EAF7-4673-B82C-5D5DBB556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28C7B5-E68B-41E1-AAA6-60BE701C03B3}"/>
              </a:ext>
            </a:extLst>
          </p:cNvPr>
          <p:cNvSpPr>
            <a:spLocks noGrp="1"/>
          </p:cNvSpPr>
          <p:nvPr>
            <p:ph type="dt" sz="half" idx="10"/>
          </p:nvPr>
        </p:nvSpPr>
        <p:spPr/>
        <p:txBody>
          <a:bodyPr/>
          <a:lstStyle/>
          <a:p>
            <a:fld id="{B98E21F1-F6D0-4E63-88F0-105F6F4B6A4F}" type="datetimeFigureOut">
              <a:rPr lang="en-IN" smtClean="0"/>
              <a:t>12-06-2024</a:t>
            </a:fld>
            <a:endParaRPr lang="en-IN"/>
          </a:p>
        </p:txBody>
      </p:sp>
      <p:sp>
        <p:nvSpPr>
          <p:cNvPr id="6" name="Footer Placeholder 5">
            <a:extLst>
              <a:ext uri="{FF2B5EF4-FFF2-40B4-BE49-F238E27FC236}">
                <a16:creationId xmlns:a16="http://schemas.microsoft.com/office/drawing/2014/main" id="{DF036F00-314A-488E-AF43-39554DF65F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3ED1D4-952D-4E1B-B284-E50C3F116AAE}"/>
              </a:ext>
            </a:extLst>
          </p:cNvPr>
          <p:cNvSpPr>
            <a:spLocks noGrp="1"/>
          </p:cNvSpPr>
          <p:nvPr>
            <p:ph type="sldNum" sz="quarter" idx="12"/>
          </p:nvPr>
        </p:nvSpPr>
        <p:spPr/>
        <p:txBody>
          <a:bodyPr/>
          <a:lstStyle/>
          <a:p>
            <a:fld id="{F6CC73B0-5F3A-438B-8060-3A13B3F1B106}" type="slidenum">
              <a:rPr lang="en-IN" smtClean="0"/>
              <a:t>‹#›</a:t>
            </a:fld>
            <a:endParaRPr lang="en-IN"/>
          </a:p>
        </p:txBody>
      </p:sp>
    </p:spTree>
    <p:extLst>
      <p:ext uri="{BB962C8B-B14F-4D97-AF65-F5344CB8AC3E}">
        <p14:creationId xmlns:p14="http://schemas.microsoft.com/office/powerpoint/2010/main" val="2553989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F42C-DEB3-4BAF-9539-1E1A9BEB71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616E0BF-0C23-4C39-9F41-967BDF0A38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E0B60DF-DE4D-4C68-BE3B-E269E99B2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061798-E993-47C7-A573-AB6CAEA94A2C}"/>
              </a:ext>
            </a:extLst>
          </p:cNvPr>
          <p:cNvSpPr>
            <a:spLocks noGrp="1"/>
          </p:cNvSpPr>
          <p:nvPr>
            <p:ph type="dt" sz="half" idx="10"/>
          </p:nvPr>
        </p:nvSpPr>
        <p:spPr/>
        <p:txBody>
          <a:bodyPr/>
          <a:lstStyle/>
          <a:p>
            <a:fld id="{B98E21F1-F6D0-4E63-88F0-105F6F4B6A4F}" type="datetimeFigureOut">
              <a:rPr lang="en-IN" smtClean="0"/>
              <a:t>12-06-2024</a:t>
            </a:fld>
            <a:endParaRPr lang="en-IN"/>
          </a:p>
        </p:txBody>
      </p:sp>
      <p:sp>
        <p:nvSpPr>
          <p:cNvPr id="6" name="Footer Placeholder 5">
            <a:extLst>
              <a:ext uri="{FF2B5EF4-FFF2-40B4-BE49-F238E27FC236}">
                <a16:creationId xmlns:a16="http://schemas.microsoft.com/office/drawing/2014/main" id="{8F24A259-47AC-4430-9219-48EEA2B4E6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7FE636-EED1-4791-B17E-E6DF2771F984}"/>
              </a:ext>
            </a:extLst>
          </p:cNvPr>
          <p:cNvSpPr>
            <a:spLocks noGrp="1"/>
          </p:cNvSpPr>
          <p:nvPr>
            <p:ph type="sldNum" sz="quarter" idx="12"/>
          </p:nvPr>
        </p:nvSpPr>
        <p:spPr/>
        <p:txBody>
          <a:bodyPr/>
          <a:lstStyle/>
          <a:p>
            <a:fld id="{F6CC73B0-5F3A-438B-8060-3A13B3F1B106}" type="slidenum">
              <a:rPr lang="en-IN" smtClean="0"/>
              <a:t>‹#›</a:t>
            </a:fld>
            <a:endParaRPr lang="en-IN"/>
          </a:p>
        </p:txBody>
      </p:sp>
    </p:spTree>
    <p:extLst>
      <p:ext uri="{BB962C8B-B14F-4D97-AF65-F5344CB8AC3E}">
        <p14:creationId xmlns:p14="http://schemas.microsoft.com/office/powerpoint/2010/main" val="429095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BF246-15A7-4901-BD08-D0BDB88058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48A68E-A1F1-47ED-8644-8641029D71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57148D-5AF1-4288-BF8C-0385AC34CF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8E21F1-F6D0-4E63-88F0-105F6F4B6A4F}" type="datetimeFigureOut">
              <a:rPr lang="en-IN" smtClean="0"/>
              <a:t>12-06-2024</a:t>
            </a:fld>
            <a:endParaRPr lang="en-IN"/>
          </a:p>
        </p:txBody>
      </p:sp>
      <p:sp>
        <p:nvSpPr>
          <p:cNvPr id="5" name="Footer Placeholder 4">
            <a:extLst>
              <a:ext uri="{FF2B5EF4-FFF2-40B4-BE49-F238E27FC236}">
                <a16:creationId xmlns:a16="http://schemas.microsoft.com/office/drawing/2014/main" id="{7E403FC2-CFA5-4A6A-B8A6-18C6441C54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494CAAD-36E1-43B7-918B-B815438092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CC73B0-5F3A-438B-8060-3A13B3F1B106}" type="slidenum">
              <a:rPr lang="en-IN" smtClean="0"/>
              <a:t>‹#›</a:t>
            </a:fld>
            <a:endParaRPr lang="en-IN"/>
          </a:p>
        </p:txBody>
      </p:sp>
    </p:spTree>
    <p:extLst>
      <p:ext uri="{BB962C8B-B14F-4D97-AF65-F5344CB8AC3E}">
        <p14:creationId xmlns:p14="http://schemas.microsoft.com/office/powerpoint/2010/main" val="564407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2.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microsoft.com/office/2007/relationships/hdphoto" Target="../media/hdphoto10.wdp"/><Relationship Id="rId7" Type="http://schemas.microsoft.com/office/2007/relationships/hdphoto" Target="../media/hdphoto8.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1.wdp"/><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microsoft.com/office/2007/relationships/hdphoto" Target="../media/hdphoto13.wdp"/><Relationship Id="rId7" Type="http://schemas.microsoft.com/office/2007/relationships/hdphoto" Target="../media/hdphoto8.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4.wdp"/><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E936-CAF0-43F2-B2A9-26D3587C1AD2}"/>
              </a:ext>
            </a:extLst>
          </p:cNvPr>
          <p:cNvSpPr>
            <a:spLocks noGrp="1"/>
          </p:cNvSpPr>
          <p:nvPr>
            <p:ph type="ctrTitle"/>
          </p:nvPr>
        </p:nvSpPr>
        <p:spPr/>
        <p:txBody>
          <a:bodyPr/>
          <a:lstStyle/>
          <a:p>
            <a:r>
              <a:rPr lang="en-US" dirty="0"/>
              <a:t>UNIT 2</a:t>
            </a:r>
            <a:endParaRPr lang="en-IN" dirty="0"/>
          </a:p>
        </p:txBody>
      </p:sp>
      <p:sp>
        <p:nvSpPr>
          <p:cNvPr id="3" name="Subtitle 2">
            <a:extLst>
              <a:ext uri="{FF2B5EF4-FFF2-40B4-BE49-F238E27FC236}">
                <a16:creationId xmlns:a16="http://schemas.microsoft.com/office/drawing/2014/main" id="{C597E3E1-C0B9-49D6-8F97-68B5CA7A4DAE}"/>
              </a:ext>
            </a:extLst>
          </p:cNvPr>
          <p:cNvSpPr>
            <a:spLocks noGrp="1"/>
          </p:cNvSpPr>
          <p:nvPr>
            <p:ph type="subTitle" idx="1"/>
          </p:nvPr>
        </p:nvSpPr>
        <p:spPr/>
        <p:txBody>
          <a:bodyPr>
            <a:normAutofit/>
          </a:bodyPr>
          <a:lstStyle/>
          <a:p>
            <a:r>
              <a:rPr lang="en-US" sz="5400" dirty="0"/>
              <a:t>Inter Process Communication</a:t>
            </a:r>
            <a:endParaRPr lang="en-IN" sz="5400" dirty="0"/>
          </a:p>
        </p:txBody>
      </p:sp>
    </p:spTree>
    <p:extLst>
      <p:ext uri="{BB962C8B-B14F-4D97-AF65-F5344CB8AC3E}">
        <p14:creationId xmlns:p14="http://schemas.microsoft.com/office/powerpoint/2010/main" val="3702305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5249-E434-4201-8228-4B8CDBB24D8D}"/>
              </a:ext>
            </a:extLst>
          </p:cNvPr>
          <p:cNvSpPr>
            <a:spLocks noGrp="1"/>
          </p:cNvSpPr>
          <p:nvPr>
            <p:ph type="title"/>
          </p:nvPr>
        </p:nvSpPr>
        <p:spPr/>
        <p:txBody>
          <a:bodyPr>
            <a:normAutofit/>
          </a:bodyPr>
          <a:lstStyle/>
          <a:p>
            <a:r>
              <a:rPr lang="en-US" sz="3600" b="1" dirty="0"/>
              <a:t>Producer consumer problem using semaphore  </a:t>
            </a:r>
            <a:endParaRPr lang="en-IN" sz="3600" b="1" dirty="0"/>
          </a:p>
        </p:txBody>
      </p:sp>
      <p:sp>
        <p:nvSpPr>
          <p:cNvPr id="3" name="Content Placeholder 2">
            <a:extLst>
              <a:ext uri="{FF2B5EF4-FFF2-40B4-BE49-F238E27FC236}">
                <a16:creationId xmlns:a16="http://schemas.microsoft.com/office/drawing/2014/main" id="{8D52C5A5-3A55-4F77-A596-B0C4B9F755FA}"/>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B47A3B11-02A9-42BE-B0A2-6172F3C61BB8}"/>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Effect>
                      <a14:brightnessContrast bright="20000" contrast="-20000"/>
                    </a14:imgEffect>
                  </a14:imgLayer>
                </a14:imgProps>
              </a:ext>
            </a:extLst>
          </a:blip>
          <a:stretch>
            <a:fillRect/>
          </a:stretch>
        </p:blipFill>
        <p:spPr>
          <a:xfrm>
            <a:off x="1505220" y="1505395"/>
            <a:ext cx="7278116" cy="4991797"/>
          </a:xfrm>
          <a:prstGeom prst="rect">
            <a:avLst/>
          </a:prstGeom>
        </p:spPr>
      </p:pic>
    </p:spTree>
    <p:extLst>
      <p:ext uri="{BB962C8B-B14F-4D97-AF65-F5344CB8AC3E}">
        <p14:creationId xmlns:p14="http://schemas.microsoft.com/office/powerpoint/2010/main" val="2456123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BBE6A-FD2C-4BA8-9837-762F10533CAF}"/>
              </a:ext>
            </a:extLst>
          </p:cNvPr>
          <p:cNvSpPr>
            <a:spLocks noGrp="1"/>
          </p:cNvSpPr>
          <p:nvPr>
            <p:ph type="title"/>
          </p:nvPr>
        </p:nvSpPr>
        <p:spPr/>
        <p:txBody>
          <a:bodyPr/>
          <a:lstStyle/>
          <a:p>
            <a:r>
              <a:rPr lang="en-US" dirty="0"/>
              <a:t>Monitors</a:t>
            </a:r>
            <a:endParaRPr lang="en-IN" dirty="0"/>
          </a:p>
        </p:txBody>
      </p:sp>
      <p:sp>
        <p:nvSpPr>
          <p:cNvPr id="3" name="Content Placeholder 2">
            <a:extLst>
              <a:ext uri="{FF2B5EF4-FFF2-40B4-BE49-F238E27FC236}">
                <a16:creationId xmlns:a16="http://schemas.microsoft.com/office/drawing/2014/main" id="{D5A6B201-E359-421F-A793-A1A01483429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BE31697-EE8B-41DD-9D7D-7CDF9DD632DC}"/>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Effect>
                      <a14:brightnessContrast bright="20000" contrast="-20000"/>
                    </a14:imgEffect>
                  </a14:imgLayer>
                </a14:imgProps>
              </a:ext>
            </a:extLst>
          </a:blip>
          <a:srcRect t="13211" r="18929"/>
          <a:stretch/>
        </p:blipFill>
        <p:spPr>
          <a:xfrm>
            <a:off x="1240971" y="2286000"/>
            <a:ext cx="6830009" cy="4046591"/>
          </a:xfrm>
          <a:prstGeom prst="rect">
            <a:avLst/>
          </a:prstGeom>
        </p:spPr>
      </p:pic>
    </p:spTree>
    <p:extLst>
      <p:ext uri="{BB962C8B-B14F-4D97-AF65-F5344CB8AC3E}">
        <p14:creationId xmlns:p14="http://schemas.microsoft.com/office/powerpoint/2010/main" val="3795726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D3960-E7EE-4134-ADEC-4A8E75A422BB}"/>
              </a:ext>
            </a:extLst>
          </p:cNvPr>
          <p:cNvSpPr>
            <a:spLocks noGrp="1"/>
          </p:cNvSpPr>
          <p:nvPr>
            <p:ph type="title"/>
          </p:nvPr>
        </p:nvSpPr>
        <p:spPr/>
        <p:txBody>
          <a:bodyPr/>
          <a:lstStyle/>
          <a:p>
            <a:r>
              <a:rPr lang="en-US" dirty="0"/>
              <a:t>Round robin</a:t>
            </a:r>
            <a:endParaRPr lang="en-IN" dirty="0"/>
          </a:p>
        </p:txBody>
      </p:sp>
      <p:pic>
        <p:nvPicPr>
          <p:cNvPr id="5" name="Content Placeholder 4">
            <a:extLst>
              <a:ext uri="{FF2B5EF4-FFF2-40B4-BE49-F238E27FC236}">
                <a16:creationId xmlns:a16="http://schemas.microsoft.com/office/drawing/2014/main" id="{96303DB2-4DDA-49A4-8DA3-9FC175D4286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Photocopy/>
                    </a14:imgEffect>
                    <a14:imgEffect>
                      <a14:brightnessContrast bright="20000" contrast="-40000"/>
                    </a14:imgEffect>
                  </a14:imgLayer>
                </a14:imgProps>
              </a:ext>
            </a:extLst>
          </a:blip>
          <a:stretch>
            <a:fillRect/>
          </a:stretch>
        </p:blipFill>
        <p:spPr>
          <a:xfrm>
            <a:off x="6247552" y="1852988"/>
            <a:ext cx="4216830" cy="4351338"/>
          </a:xfrm>
        </p:spPr>
      </p:pic>
      <p:pic>
        <p:nvPicPr>
          <p:cNvPr id="7" name="Picture 6">
            <a:extLst>
              <a:ext uri="{FF2B5EF4-FFF2-40B4-BE49-F238E27FC236}">
                <a16:creationId xmlns:a16="http://schemas.microsoft.com/office/drawing/2014/main" id="{5049C423-77F9-4AB4-9236-3E3CC6A0A45C}"/>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Effect>
                      <a14:brightnessContrast bright="20000" contrast="-20000"/>
                    </a14:imgEffect>
                  </a14:imgLayer>
                </a14:imgProps>
              </a:ext>
            </a:extLst>
          </a:blip>
          <a:stretch>
            <a:fillRect/>
          </a:stretch>
        </p:blipFill>
        <p:spPr>
          <a:xfrm>
            <a:off x="1103503" y="1332706"/>
            <a:ext cx="4620270" cy="5391902"/>
          </a:xfrm>
          <a:prstGeom prst="rect">
            <a:avLst/>
          </a:prstGeom>
        </p:spPr>
      </p:pic>
    </p:spTree>
    <p:extLst>
      <p:ext uri="{BB962C8B-B14F-4D97-AF65-F5344CB8AC3E}">
        <p14:creationId xmlns:p14="http://schemas.microsoft.com/office/powerpoint/2010/main" val="2490396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DD66A-0A1F-4FA2-89EE-44CC0C94D50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EC1D28B-D6F2-488D-97B7-34FE4D5F4D4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C27CD8F-A445-4D79-8BD2-71F167FD6102}"/>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Effect>
                      <a14:brightnessContrast bright="20000" contrast="-20000"/>
                    </a14:imgEffect>
                  </a14:imgLayer>
                </a14:imgProps>
              </a:ext>
            </a:extLst>
          </a:blip>
          <a:stretch>
            <a:fillRect/>
          </a:stretch>
        </p:blipFill>
        <p:spPr>
          <a:xfrm>
            <a:off x="6190529" y="561575"/>
            <a:ext cx="5163271" cy="5734850"/>
          </a:xfrm>
          <a:prstGeom prst="rect">
            <a:avLst/>
          </a:prstGeom>
        </p:spPr>
      </p:pic>
      <p:pic>
        <p:nvPicPr>
          <p:cNvPr id="8" name="Picture 7">
            <a:extLst>
              <a:ext uri="{FF2B5EF4-FFF2-40B4-BE49-F238E27FC236}">
                <a16:creationId xmlns:a16="http://schemas.microsoft.com/office/drawing/2014/main" id="{A7644A32-8AAD-4FDD-9A18-CD5D1F8D579B}"/>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Effect>
                      <a14:brightnessContrast bright="20000" contrast="-20000"/>
                    </a14:imgEffect>
                  </a14:imgLayer>
                </a14:imgProps>
              </a:ext>
            </a:extLst>
          </a:blip>
          <a:stretch>
            <a:fillRect/>
          </a:stretch>
        </p:blipFill>
        <p:spPr>
          <a:xfrm>
            <a:off x="1103503" y="1332706"/>
            <a:ext cx="4620270" cy="5391902"/>
          </a:xfrm>
          <a:prstGeom prst="rect">
            <a:avLst/>
          </a:prstGeom>
        </p:spPr>
      </p:pic>
    </p:spTree>
    <p:extLst>
      <p:ext uri="{BB962C8B-B14F-4D97-AF65-F5344CB8AC3E}">
        <p14:creationId xmlns:p14="http://schemas.microsoft.com/office/powerpoint/2010/main" val="1863782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6286-5657-4D26-8730-08282CA889F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B4D12E9-4CD9-4FD9-A438-9695CBB2D4E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1AF580B-B90B-4E98-B6FE-174686D3B194}"/>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Effect>
                      <a14:brightnessContrast bright="20000"/>
                    </a14:imgEffect>
                  </a14:imgLayer>
                </a14:imgProps>
              </a:ext>
            </a:extLst>
          </a:blip>
          <a:stretch>
            <a:fillRect/>
          </a:stretch>
        </p:blipFill>
        <p:spPr>
          <a:xfrm>
            <a:off x="4799685" y="385337"/>
            <a:ext cx="6554115" cy="6087325"/>
          </a:xfrm>
          <a:prstGeom prst="rect">
            <a:avLst/>
          </a:prstGeom>
        </p:spPr>
      </p:pic>
      <p:pic>
        <p:nvPicPr>
          <p:cNvPr id="8" name="Picture 7">
            <a:extLst>
              <a:ext uri="{FF2B5EF4-FFF2-40B4-BE49-F238E27FC236}">
                <a16:creationId xmlns:a16="http://schemas.microsoft.com/office/drawing/2014/main" id="{7C288656-AF83-4913-A2A7-13EF3B145CFF}"/>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5898377" y="5510503"/>
            <a:ext cx="1324160" cy="9621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4E3A7A25-023A-48F3-9290-5F1DE23458E3}"/>
              </a:ext>
            </a:extLst>
          </p:cNvPr>
          <p:cNvPicPr>
            <a:picLocks noChangeAspect="1"/>
          </p:cNvPicPr>
          <p:nvPr/>
        </p:nvPicPr>
        <p:blipFill>
          <a:blip r:embed="rId6">
            <a:extLst>
              <a:ext uri="{BEBA8EAE-BF5A-486C-A8C5-ECC9F3942E4B}">
                <a14:imgProps xmlns:a14="http://schemas.microsoft.com/office/drawing/2010/main">
                  <a14:imgLayer r:embed="rId7">
                    <a14:imgEffect>
                      <a14:artisticPhotocopy/>
                    </a14:imgEffect>
                    <a14:imgEffect>
                      <a14:brightnessContrast bright="20000" contrast="-20000"/>
                    </a14:imgEffect>
                  </a14:imgLayer>
                </a14:imgProps>
              </a:ext>
            </a:extLst>
          </a:blip>
          <a:stretch>
            <a:fillRect/>
          </a:stretch>
        </p:blipFill>
        <p:spPr>
          <a:xfrm>
            <a:off x="105128" y="1027906"/>
            <a:ext cx="4620270" cy="5391902"/>
          </a:xfrm>
          <a:prstGeom prst="rect">
            <a:avLst/>
          </a:prstGeom>
        </p:spPr>
      </p:pic>
    </p:spTree>
    <p:extLst>
      <p:ext uri="{BB962C8B-B14F-4D97-AF65-F5344CB8AC3E}">
        <p14:creationId xmlns:p14="http://schemas.microsoft.com/office/powerpoint/2010/main" val="882757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C17A-D91A-414A-827B-0C636ED7325F}"/>
              </a:ext>
            </a:extLst>
          </p:cNvPr>
          <p:cNvSpPr>
            <a:spLocks noGrp="1"/>
          </p:cNvSpPr>
          <p:nvPr>
            <p:ph type="title"/>
          </p:nvPr>
        </p:nvSpPr>
        <p:spPr/>
        <p:txBody>
          <a:bodyPr/>
          <a:lstStyle/>
          <a:p>
            <a:r>
              <a:rPr lang="en-US" dirty="0"/>
              <a:t>Deadlock</a:t>
            </a:r>
            <a:endParaRPr lang="en-IN" dirty="0"/>
          </a:p>
        </p:txBody>
      </p:sp>
      <p:sp>
        <p:nvSpPr>
          <p:cNvPr id="3" name="Content Placeholder 2">
            <a:extLst>
              <a:ext uri="{FF2B5EF4-FFF2-40B4-BE49-F238E27FC236}">
                <a16:creationId xmlns:a16="http://schemas.microsoft.com/office/drawing/2014/main" id="{3DF2C700-AAEB-4CD8-B190-A9B9447E1963}"/>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051C84A4-D40D-4CDA-BF75-0119C0FD2DFF}"/>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Effect>
                      <a14:brightnessContrast bright="20000" contrast="20000"/>
                    </a14:imgEffect>
                  </a14:imgLayer>
                </a14:imgProps>
              </a:ext>
            </a:extLst>
          </a:blip>
          <a:stretch>
            <a:fillRect/>
          </a:stretch>
        </p:blipFill>
        <p:spPr>
          <a:xfrm>
            <a:off x="5072254" y="189852"/>
            <a:ext cx="7011378" cy="6525536"/>
          </a:xfrm>
          <a:prstGeom prst="rect">
            <a:avLst/>
          </a:prstGeom>
        </p:spPr>
      </p:pic>
      <p:pic>
        <p:nvPicPr>
          <p:cNvPr id="9" name="Picture 8">
            <a:extLst>
              <a:ext uri="{FF2B5EF4-FFF2-40B4-BE49-F238E27FC236}">
                <a16:creationId xmlns:a16="http://schemas.microsoft.com/office/drawing/2014/main" id="{63941AC5-A366-4274-8654-F05BAD6335DD}"/>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Effect>
                      <a14:brightnessContrast bright="20000" contrast="-20000"/>
                    </a14:imgEffect>
                  </a14:imgLayer>
                </a14:imgProps>
              </a:ext>
            </a:extLst>
          </a:blip>
          <a:stretch>
            <a:fillRect/>
          </a:stretch>
        </p:blipFill>
        <p:spPr>
          <a:xfrm>
            <a:off x="235756" y="1466098"/>
            <a:ext cx="4620270" cy="5391902"/>
          </a:xfrm>
          <a:prstGeom prst="rect">
            <a:avLst/>
          </a:prstGeom>
        </p:spPr>
      </p:pic>
    </p:spTree>
    <p:extLst>
      <p:ext uri="{BB962C8B-B14F-4D97-AF65-F5344CB8AC3E}">
        <p14:creationId xmlns:p14="http://schemas.microsoft.com/office/powerpoint/2010/main" val="1251255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D918-0E39-4DAD-9B49-811CC137FAA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054CE6-39F1-4ACB-AFDF-4FDB5A6A6E8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6E00DC3-207F-4E37-865C-AC3203E87DAF}"/>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Effect>
                      <a14:sharpenSoften amount="25000"/>
                    </a14:imgEffect>
                    <a14:imgEffect>
                      <a14:brightnessContrast bright="20000"/>
                    </a14:imgEffect>
                  </a14:imgLayer>
                </a14:imgProps>
              </a:ext>
            </a:extLst>
          </a:blip>
          <a:stretch>
            <a:fillRect/>
          </a:stretch>
        </p:blipFill>
        <p:spPr>
          <a:xfrm>
            <a:off x="5446028" y="0"/>
            <a:ext cx="6554115" cy="6563641"/>
          </a:xfrm>
          <a:prstGeom prst="rect">
            <a:avLst/>
          </a:prstGeom>
        </p:spPr>
      </p:pic>
      <p:pic>
        <p:nvPicPr>
          <p:cNvPr id="8" name="Picture 7">
            <a:extLst>
              <a:ext uri="{FF2B5EF4-FFF2-40B4-BE49-F238E27FC236}">
                <a16:creationId xmlns:a16="http://schemas.microsoft.com/office/drawing/2014/main" id="{C11F6D03-656F-414F-A04F-0CC50338C740}"/>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Photocopy/>
                    </a14:imgEffect>
                    <a14:imgEffect>
                      <a14:brightnessContrast bright="20000" contrast="-20000"/>
                    </a14:imgEffect>
                  </a14:imgLayer>
                </a14:imgProps>
              </a:ext>
            </a:extLst>
          </a:blip>
          <a:srcRect t="13610"/>
          <a:stretch/>
        </p:blipFill>
        <p:spPr>
          <a:xfrm>
            <a:off x="1466526" y="4644166"/>
            <a:ext cx="3715268" cy="2213834"/>
          </a:xfrm>
          <a:prstGeom prst="rect">
            <a:avLst/>
          </a:prstGeom>
        </p:spPr>
      </p:pic>
      <p:pic>
        <p:nvPicPr>
          <p:cNvPr id="9" name="Picture 8">
            <a:extLst>
              <a:ext uri="{FF2B5EF4-FFF2-40B4-BE49-F238E27FC236}">
                <a16:creationId xmlns:a16="http://schemas.microsoft.com/office/drawing/2014/main" id="{42508B79-2895-4FD2-AE17-B7A798FCC1A7}"/>
              </a:ext>
            </a:extLst>
          </p:cNvPr>
          <p:cNvPicPr>
            <a:picLocks noChangeAspect="1"/>
          </p:cNvPicPr>
          <p:nvPr/>
        </p:nvPicPr>
        <p:blipFill>
          <a:blip r:embed="rId6">
            <a:extLst>
              <a:ext uri="{BEBA8EAE-BF5A-486C-A8C5-ECC9F3942E4B}">
                <a14:imgProps xmlns:a14="http://schemas.microsoft.com/office/drawing/2010/main">
                  <a14:imgLayer r:embed="rId7">
                    <a14:imgEffect>
                      <a14:artisticPhotocopy/>
                    </a14:imgEffect>
                    <a14:imgEffect>
                      <a14:brightnessContrast bright="20000" contrast="-20000"/>
                    </a14:imgEffect>
                  </a14:imgLayer>
                </a14:imgProps>
              </a:ext>
            </a:extLst>
          </a:blip>
          <a:stretch>
            <a:fillRect/>
          </a:stretch>
        </p:blipFill>
        <p:spPr>
          <a:xfrm>
            <a:off x="1623880" y="492044"/>
            <a:ext cx="3557914" cy="4152122"/>
          </a:xfrm>
          <a:prstGeom prst="rect">
            <a:avLst/>
          </a:prstGeom>
        </p:spPr>
      </p:pic>
    </p:spTree>
    <p:extLst>
      <p:ext uri="{BB962C8B-B14F-4D97-AF65-F5344CB8AC3E}">
        <p14:creationId xmlns:p14="http://schemas.microsoft.com/office/powerpoint/2010/main" val="3423424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C0D6-143A-45AF-B2CA-F22576A13410}"/>
              </a:ext>
            </a:extLst>
          </p:cNvPr>
          <p:cNvSpPr>
            <a:spLocks noGrp="1"/>
          </p:cNvSpPr>
          <p:nvPr>
            <p:ph type="title"/>
          </p:nvPr>
        </p:nvSpPr>
        <p:spPr>
          <a:xfrm>
            <a:off x="838200" y="131860"/>
            <a:ext cx="10515600" cy="1325563"/>
          </a:xfrm>
        </p:spPr>
        <p:txBody>
          <a:bodyPr/>
          <a:lstStyle/>
          <a:p>
            <a:r>
              <a:rPr lang="en-US" dirty="0"/>
              <a:t>Reader Writer problem</a:t>
            </a:r>
            <a:endParaRPr lang="en-IN" dirty="0"/>
          </a:p>
        </p:txBody>
      </p:sp>
      <p:sp>
        <p:nvSpPr>
          <p:cNvPr id="3" name="Content Placeholder 2">
            <a:extLst>
              <a:ext uri="{FF2B5EF4-FFF2-40B4-BE49-F238E27FC236}">
                <a16:creationId xmlns:a16="http://schemas.microsoft.com/office/drawing/2014/main" id="{14AA7B29-9F73-4649-A1B1-AC269FA81B87}"/>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11A1EDF1-4254-4098-A025-3F972363557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0" b="98693" l="904" r="95181">
                        <a14:foregroundMark x1="8343" y1="18799" x2="12048" y2="22059"/>
                        <a14:foregroundMark x1="904" y1="12255" x2="4053" y2="15026"/>
                        <a14:foregroundMark x1="12048" y1="22059" x2="16265" y2="97386"/>
                        <a14:foregroundMark x1="5422" y1="12745" x2="904" y2="3105"/>
                        <a14:foregroundMark x1="904" y1="3105" x2="19277" y2="0"/>
                        <a14:foregroundMark x1="18373" y1="18464" x2="18072" y2="38235"/>
                        <a14:foregroundMark x1="18072" y1="38235" x2="30422" y2="46078"/>
                        <a14:foregroundMark x1="30422" y1="46078" x2="43373" y2="62418"/>
                        <a14:foregroundMark x1="43373" y1="62418" x2="46988" y2="98366"/>
                        <a14:foregroundMark x1="46988" y1="98366" x2="47289" y2="98693"/>
                        <a14:foregroundMark x1="61747" y1="1144" x2="54518" y2="14706"/>
                        <a14:foregroundMark x1="54518" y1="14706" x2="70181" y2="98529"/>
                        <a14:foregroundMark x1="70181" y1="98529" x2="70181" y2="98529"/>
                        <a14:foregroundMark x1="58133" y1="47222" x2="95181" y2="49673"/>
                        <a14:foregroundMark x1="57530" y1="25163" x2="83735" y2="24183"/>
                        <a14:backgroundMark x1="1506" y1="15359" x2="6325" y2="25980"/>
                        <a14:backgroundMark x1="6325" y1="25980" x2="5120" y2="40196"/>
                        <a14:backgroundMark x1="5120" y1="40196" x2="602" y2="42320"/>
                      </a14:backgroundRemoval>
                    </a14:imgEffect>
                    <a14:imgEffect>
                      <a14:artisticPhotocopy/>
                    </a14:imgEffect>
                    <a14:imgEffect>
                      <a14:brightnessContrast bright="20000" contrast="-20000"/>
                    </a14:imgEffect>
                  </a14:imgLayer>
                </a14:imgProps>
              </a:ext>
            </a:extLst>
          </a:blip>
          <a:srcRect b="15023"/>
          <a:stretch/>
        </p:blipFill>
        <p:spPr>
          <a:xfrm>
            <a:off x="903515" y="1147954"/>
            <a:ext cx="3649824" cy="4954267"/>
          </a:xfrm>
          <a:prstGeom prst="rect">
            <a:avLst/>
          </a:prstGeom>
        </p:spPr>
      </p:pic>
    </p:spTree>
    <p:extLst>
      <p:ext uri="{BB962C8B-B14F-4D97-AF65-F5344CB8AC3E}">
        <p14:creationId xmlns:p14="http://schemas.microsoft.com/office/powerpoint/2010/main" val="1308071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BF166-D17E-4B6B-A375-EDD96A6BD41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E541279-7876-49CD-875A-EED929300FD1}"/>
              </a:ext>
            </a:extLst>
          </p:cNvPr>
          <p:cNvSpPr>
            <a:spLocks noGrp="1"/>
          </p:cNvSpPr>
          <p:nvPr>
            <p:ph idx="1"/>
          </p:nvPr>
        </p:nvSpPr>
        <p:spPr/>
        <p:txBody>
          <a:bodyPr/>
          <a:lstStyle/>
          <a:p>
            <a:endParaRPr lang="en-IN"/>
          </a:p>
        </p:txBody>
      </p:sp>
      <p:grpSp>
        <p:nvGrpSpPr>
          <p:cNvPr id="10" name="Group 9">
            <a:extLst>
              <a:ext uri="{FF2B5EF4-FFF2-40B4-BE49-F238E27FC236}">
                <a16:creationId xmlns:a16="http://schemas.microsoft.com/office/drawing/2014/main" id="{7648EDD7-D656-4C2E-8A42-0FB7F015B53F}"/>
              </a:ext>
            </a:extLst>
          </p:cNvPr>
          <p:cNvGrpSpPr/>
          <p:nvPr/>
        </p:nvGrpSpPr>
        <p:grpSpPr>
          <a:xfrm>
            <a:off x="613597" y="56679"/>
            <a:ext cx="10964805" cy="6744641"/>
            <a:chOff x="613597" y="56679"/>
            <a:chExt cx="10964805" cy="6744641"/>
          </a:xfrm>
        </p:grpSpPr>
        <p:pic>
          <p:nvPicPr>
            <p:cNvPr id="5" name="Picture 4">
              <a:extLst>
                <a:ext uri="{FF2B5EF4-FFF2-40B4-BE49-F238E27FC236}">
                  <a16:creationId xmlns:a16="http://schemas.microsoft.com/office/drawing/2014/main" id="{11E41AE9-D17A-4D4C-9AD8-26A004DC0E8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130" b="94633" l="2954" r="98697">
                          <a14:foregroundMark x1="1998" y1="1412" x2="3301" y2="70198"/>
                          <a14:foregroundMark x1="3301" y1="70198" x2="21025" y2="92232"/>
                          <a14:foregroundMark x1="21025" y1="92232" x2="76021" y2="98870"/>
                          <a14:foregroundMark x1="76021" y1="98870" x2="85925" y2="95056"/>
                          <a14:foregroundMark x1="85925" y1="95056" x2="96090" y2="72599"/>
                          <a14:foregroundMark x1="96090" y1="72599" x2="98089" y2="18220"/>
                          <a14:foregroundMark x1="98089" y1="18220" x2="95830" y2="2542"/>
                          <a14:foregroundMark x1="95830" y1="2542" x2="2954" y2="1130"/>
                          <a14:foregroundMark x1="2954" y1="1130" x2="21807" y2="1977"/>
                          <a14:foregroundMark x1="20765" y1="89689" x2="32407" y2="99718"/>
                          <a14:foregroundMark x1="32407" y1="99718" x2="74544" y2="99011"/>
                          <a14:foregroundMark x1="74544" y1="99011" x2="91659" y2="88983"/>
                          <a14:foregroundMark x1="91659" y1="88983" x2="94700" y2="61158"/>
                          <a14:foregroundMark x1="94700" y1="61158" x2="88619" y2="33333"/>
                          <a14:foregroundMark x1="88619" y1="33333" x2="63423" y2="30508"/>
                          <a14:foregroundMark x1="63423" y1="30508" x2="39183" y2="52542"/>
                          <a14:foregroundMark x1="39183" y1="52542" x2="23979" y2="94633"/>
                          <a14:foregroundMark x1="94179" y1="31215" x2="98697" y2="27825"/>
                          <a14:foregroundMark x1="98697" y1="27825" x2="98697" y2="27825"/>
                          <a14:backgroundMark x1="434" y1="79237" x2="5213" y2="85028"/>
                          <a14:backgroundMark x1="5213" y1="85028" x2="10686" y2="98870"/>
                          <a14:backgroundMark x1="10686" y1="98870" x2="10686" y2="98870"/>
                        </a14:backgroundRemoval>
                      </a14:imgEffect>
                      <a14:imgEffect>
                        <a14:artisticPhotocopy/>
                      </a14:imgEffect>
                      <a14:imgEffect>
                        <a14:brightnessContrast bright="20000" contrast="-20000"/>
                      </a14:imgEffect>
                    </a14:imgLayer>
                  </a14:imgProps>
                </a:ext>
              </a:extLst>
            </a:blip>
            <a:stretch>
              <a:fillRect/>
            </a:stretch>
          </p:blipFill>
          <p:spPr>
            <a:xfrm>
              <a:off x="613597" y="56679"/>
              <a:ext cx="10964805" cy="6744641"/>
            </a:xfrm>
            <a:prstGeom prst="rect">
              <a:avLst/>
            </a:prstGeom>
          </p:spPr>
        </p:pic>
        <p:pic>
          <p:nvPicPr>
            <p:cNvPr id="9" name="Picture 8">
              <a:extLst>
                <a:ext uri="{FF2B5EF4-FFF2-40B4-BE49-F238E27FC236}">
                  <a16:creationId xmlns:a16="http://schemas.microsoft.com/office/drawing/2014/main" id="{DFAED770-A99E-42B6-B7E1-03A046D2702C}"/>
                </a:ext>
              </a:extLst>
            </p:cNvPr>
            <p:cNvPicPr>
              <a:picLocks noChangeAspect="1"/>
            </p:cNvPicPr>
            <p:nvPr/>
          </p:nvPicPr>
          <p:blipFill>
            <a:blip r:embed="rId4"/>
            <a:stretch>
              <a:fillRect/>
            </a:stretch>
          </p:blipFill>
          <p:spPr>
            <a:xfrm>
              <a:off x="2734305" y="1966476"/>
              <a:ext cx="714475" cy="323895"/>
            </a:xfrm>
            <a:prstGeom prst="rect">
              <a:avLst/>
            </a:prstGeom>
          </p:spPr>
        </p:pic>
      </p:grpSp>
    </p:spTree>
    <p:extLst>
      <p:ext uri="{BB962C8B-B14F-4D97-AF65-F5344CB8AC3E}">
        <p14:creationId xmlns:p14="http://schemas.microsoft.com/office/powerpoint/2010/main" val="1710763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BC4D-4C7B-4280-9828-44B8E51184E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38AA4EE-0A27-4622-85D5-4FACE469DF14}"/>
              </a:ext>
            </a:extLst>
          </p:cNvPr>
          <p:cNvSpPr>
            <a:spLocks noGrp="1"/>
          </p:cNvSpPr>
          <p:nvPr>
            <p:ph idx="1"/>
          </p:nvPr>
        </p:nvSpPr>
        <p:spPr/>
        <p:txBody>
          <a:bodyPr/>
          <a:lstStyle/>
          <a:p>
            <a:endParaRPr lang="en-IN"/>
          </a:p>
        </p:txBody>
      </p:sp>
      <p:grpSp>
        <p:nvGrpSpPr>
          <p:cNvPr id="7" name="Group 6">
            <a:extLst>
              <a:ext uri="{FF2B5EF4-FFF2-40B4-BE49-F238E27FC236}">
                <a16:creationId xmlns:a16="http://schemas.microsoft.com/office/drawing/2014/main" id="{7F0FF3B7-9413-4165-A3FA-92BC7E3429DD}"/>
              </a:ext>
            </a:extLst>
          </p:cNvPr>
          <p:cNvGrpSpPr/>
          <p:nvPr/>
        </p:nvGrpSpPr>
        <p:grpSpPr>
          <a:xfrm>
            <a:off x="761255" y="32863"/>
            <a:ext cx="10669489" cy="6792273"/>
            <a:chOff x="761255" y="32863"/>
            <a:chExt cx="10669489" cy="6792273"/>
          </a:xfrm>
        </p:grpSpPr>
        <p:pic>
          <p:nvPicPr>
            <p:cNvPr id="5" name="Picture 4">
              <a:extLst>
                <a:ext uri="{FF2B5EF4-FFF2-40B4-BE49-F238E27FC236}">
                  <a16:creationId xmlns:a16="http://schemas.microsoft.com/office/drawing/2014/main" id="{87A59077-F08A-4D76-A7AB-45ACBC3F5AA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42" b="98177" l="1250" r="99107">
                          <a14:foregroundMark x1="2232" y1="40393" x2="12589" y2="86957"/>
                          <a14:foregroundMark x1="12589" y1="86957" x2="36071" y2="89341"/>
                          <a14:foregroundMark x1="36071" y1="89341" x2="29286" y2="46704"/>
                          <a14:foregroundMark x1="29286" y1="46704" x2="8304" y2="36045"/>
                          <a14:foregroundMark x1="8304" y1="36045" x2="1250" y2="38710"/>
                          <a14:foregroundMark x1="1250" y1="38710" x2="3036" y2="40673"/>
                          <a14:foregroundMark x1="0" y1="14586" x2="13929" y2="13324"/>
                          <a14:foregroundMark x1="13929" y1="13324" x2="27589" y2="2805"/>
                          <a14:foregroundMark x1="27589" y1="2805" x2="28929" y2="842"/>
                          <a14:foregroundMark x1="32589" y1="281" x2="27411" y2="20477"/>
                          <a14:foregroundMark x1="27411" y1="20477" x2="28304" y2="82889"/>
                          <a14:foregroundMark x1="28304" y1="82889" x2="35089" y2="98177"/>
                          <a14:foregroundMark x1="40268" y1="12062" x2="51429" y2="36045"/>
                          <a14:foregroundMark x1="51429" y1="36045" x2="84732" y2="35624"/>
                          <a14:foregroundMark x1="84732" y1="35624" x2="51786" y2="14446"/>
                          <a14:foregroundMark x1="51786" y1="14446" x2="37500" y2="17111"/>
                          <a14:foregroundMark x1="37500" y1="17111" x2="37500" y2="17111"/>
                          <a14:foregroundMark x1="56518" y1="25806" x2="57857" y2="48527"/>
                          <a14:foregroundMark x1="57857" y1="48527" x2="95000" y2="72370"/>
                          <a14:foregroundMark x1="95000" y1="72370" x2="60893" y2="27630"/>
                          <a14:foregroundMark x1="60893" y1="27630" x2="49643" y2="27349"/>
                          <a14:foregroundMark x1="73661" y1="65919" x2="58304" y2="76858"/>
                          <a14:foregroundMark x1="58304" y1="76858" x2="58036" y2="95512"/>
                          <a14:foregroundMark x1="58036" y1="95512" x2="73929" y2="67742"/>
                          <a14:foregroundMark x1="73929" y1="67742" x2="60893" y2="67041"/>
                          <a14:foregroundMark x1="91071" y1="71388" x2="81875" y2="79944"/>
                          <a14:foregroundMark x1="81875" y1="79944" x2="84286" y2="90323"/>
                          <a14:foregroundMark x1="84286" y1="90323" x2="90893" y2="70407"/>
                          <a14:foregroundMark x1="90893" y1="70407" x2="90714" y2="70407"/>
                          <a14:foregroundMark x1="83036" y1="81487" x2="71161" y2="89481"/>
                          <a14:foregroundMark x1="71161" y1="89481" x2="85089" y2="81346"/>
                          <a14:foregroundMark x1="85089" y1="81346" x2="84464" y2="81627"/>
                          <a14:foregroundMark x1="86964" y1="84151" x2="87768" y2="92286"/>
                          <a14:foregroundMark x1="87768" y1="92286" x2="80804" y2="91445"/>
                          <a14:foregroundMark x1="80804" y1="91445" x2="86607" y2="86676"/>
                          <a14:foregroundMark x1="86607" y1="86676" x2="86607" y2="86676"/>
                          <a14:foregroundMark x1="96696" y1="6031" x2="96071" y2="20196"/>
                          <a14:foregroundMark x1="96071" y1="20196" x2="83839" y2="15849"/>
                          <a14:foregroundMark x1="83839" y1="15849" x2="98929" y2="982"/>
                          <a14:foregroundMark x1="98929" y1="982" x2="99107" y2="982"/>
                        </a14:backgroundRemoval>
                      </a14:imgEffect>
                      <a14:imgEffect>
                        <a14:artisticPhotocopy/>
                      </a14:imgEffect>
                      <a14:imgEffect>
                        <a14:brightnessContrast bright="20000" contrast="-20000"/>
                      </a14:imgEffect>
                    </a14:imgLayer>
                  </a14:imgProps>
                </a:ext>
              </a:extLst>
            </a:blip>
            <a:stretch>
              <a:fillRect/>
            </a:stretch>
          </p:blipFill>
          <p:spPr>
            <a:xfrm>
              <a:off x="761255" y="32863"/>
              <a:ext cx="10669489" cy="6792273"/>
            </a:xfrm>
            <a:prstGeom prst="rect">
              <a:avLst/>
            </a:prstGeom>
          </p:spPr>
        </p:pic>
        <p:sp>
          <p:nvSpPr>
            <p:cNvPr id="6" name="TextBox 5">
              <a:extLst>
                <a:ext uri="{FF2B5EF4-FFF2-40B4-BE49-F238E27FC236}">
                  <a16:creationId xmlns:a16="http://schemas.microsoft.com/office/drawing/2014/main" id="{2EF47D8B-878C-494A-9D8D-18ECB00FD40B}"/>
                </a:ext>
              </a:extLst>
            </p:cNvPr>
            <p:cNvSpPr txBox="1"/>
            <p:nvPr/>
          </p:nvSpPr>
          <p:spPr>
            <a:xfrm>
              <a:off x="838200" y="230188"/>
              <a:ext cx="1599390" cy="461665"/>
            </a:xfrm>
            <a:prstGeom prst="rect">
              <a:avLst/>
            </a:prstGeom>
            <a:solidFill>
              <a:schemeClr val="bg1"/>
            </a:solidFill>
          </p:spPr>
          <p:txBody>
            <a:bodyPr wrap="square" rtlCol="0">
              <a:spAutoFit/>
            </a:bodyPr>
            <a:lstStyle/>
            <a:p>
              <a:r>
                <a:rPr lang="en-US" sz="2400" dirty="0"/>
                <a:t>CASE II</a:t>
              </a:r>
              <a:endParaRPr lang="en-IN" sz="2400" dirty="0"/>
            </a:p>
          </p:txBody>
        </p:sp>
      </p:grpSp>
    </p:spTree>
    <p:extLst>
      <p:ext uri="{BB962C8B-B14F-4D97-AF65-F5344CB8AC3E}">
        <p14:creationId xmlns:p14="http://schemas.microsoft.com/office/powerpoint/2010/main" val="1806576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FDC3C-ED46-4050-8D7A-F61DB46A095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5CC333A-9E95-45EA-9B83-B6600AC7F54B}"/>
              </a:ext>
            </a:extLst>
          </p:cNvPr>
          <p:cNvSpPr>
            <a:spLocks noGrp="1"/>
          </p:cNvSpPr>
          <p:nvPr>
            <p:ph idx="1"/>
          </p:nvPr>
        </p:nvSpPr>
        <p:spPr>
          <a:xfrm>
            <a:off x="177282" y="659297"/>
            <a:ext cx="6839338" cy="5694849"/>
          </a:xfrm>
        </p:spPr>
        <p:txBody>
          <a:bodyPr>
            <a:normAutofit fontScale="62500" lnSpcReduction="20000"/>
          </a:bodyPr>
          <a:lstStyle/>
          <a:p>
            <a:r>
              <a:rPr lang="en-US" dirty="0"/>
              <a:t>Processes frequently need to communicate with other processes.</a:t>
            </a:r>
          </a:p>
          <a:p>
            <a:pPr lvl="1"/>
            <a:r>
              <a:rPr lang="en-US" dirty="0"/>
              <a:t> For example, in a shell pipeline, the output of the first process must be passed to the second process, and so on down the line. </a:t>
            </a:r>
          </a:p>
          <a:p>
            <a:pPr lvl="1"/>
            <a:r>
              <a:rPr lang="en-US" dirty="0"/>
              <a:t>Thus there is a need for communication between processes, preferably in a well-structured way not using interrupts. </a:t>
            </a:r>
          </a:p>
          <a:p>
            <a:pPr lvl="1"/>
            <a:endParaRPr lang="en-US" dirty="0"/>
          </a:p>
          <a:p>
            <a:pPr marL="228600" lvl="1"/>
            <a:r>
              <a:rPr lang="en-US" sz="2800" dirty="0"/>
              <a:t>Race Conditions</a:t>
            </a:r>
          </a:p>
          <a:p>
            <a:pPr marL="685800" lvl="2"/>
            <a:r>
              <a:rPr lang="en-US" sz="2400" dirty="0"/>
              <a:t> processes that are working together may share some common storage that each one can read and write.</a:t>
            </a:r>
          </a:p>
          <a:p>
            <a:pPr marL="685800" lvl="2"/>
            <a:r>
              <a:rPr lang="en-US" sz="2400" dirty="0"/>
              <a:t>The shared storage may be in main memory (possibly in a kernel data structure) or it may be a shared file.</a:t>
            </a:r>
          </a:p>
          <a:p>
            <a:pPr marL="685800" lvl="2"/>
            <a:r>
              <a:rPr lang="en-US" sz="2400" dirty="0"/>
              <a:t>let us now consider a simple but common example: a print spooler. </a:t>
            </a:r>
          </a:p>
          <a:p>
            <a:pPr marL="1143000" lvl="3"/>
            <a:r>
              <a:rPr lang="en-US" sz="2200" dirty="0"/>
              <a:t>When a process </a:t>
            </a:r>
            <a:r>
              <a:rPr lang="en-US" sz="2400" dirty="0"/>
              <a:t>wants to print a file, it enters the file name in a special </a:t>
            </a:r>
            <a:r>
              <a:rPr lang="en-US" sz="2400" b="1" dirty="0"/>
              <a:t>spooler directory</a:t>
            </a:r>
            <a:r>
              <a:rPr lang="en-US" sz="2400" dirty="0"/>
              <a:t>. Another process, the printer </a:t>
            </a:r>
            <a:r>
              <a:rPr lang="en-US" sz="2400" b="1" dirty="0"/>
              <a:t>daemon</a:t>
            </a:r>
            <a:r>
              <a:rPr lang="en-US" sz="2400" dirty="0"/>
              <a:t>, periodically checks to see if there are any files to be printed, and if there are, it prints them and then removes their names from the directory.</a:t>
            </a:r>
          </a:p>
          <a:p>
            <a:pPr marL="914400" lvl="3" indent="0">
              <a:buNone/>
            </a:pPr>
            <a:endParaRPr lang="en-US" sz="2400" dirty="0"/>
          </a:p>
          <a:p>
            <a:pPr marL="790575" lvl="3" indent="-342900"/>
            <a:r>
              <a:rPr lang="en-US" sz="2400" dirty="0"/>
              <a:t>Imagine that our spooler directory has a very large number of slots, numbered 0, 1, 2, ..., each one capable of holding a file name. </a:t>
            </a:r>
          </a:p>
          <a:p>
            <a:pPr marL="790575" lvl="3" indent="-342900"/>
            <a:r>
              <a:rPr lang="en-US" sz="2400" dirty="0"/>
              <a:t>Imagine that there are two shared variables, </a:t>
            </a:r>
            <a:r>
              <a:rPr lang="en-US" sz="2400" b="1" dirty="0"/>
              <a:t>out</a:t>
            </a:r>
            <a:r>
              <a:rPr lang="en-US" sz="2400" dirty="0"/>
              <a:t>, which points to the next file to be printed, and </a:t>
            </a:r>
            <a:r>
              <a:rPr lang="en-US" sz="2400" b="1" dirty="0"/>
              <a:t>in</a:t>
            </a:r>
            <a:r>
              <a:rPr lang="en-US" sz="2400" dirty="0"/>
              <a:t>, which points to the next free slot in the directory.</a:t>
            </a:r>
          </a:p>
          <a:p>
            <a:pPr marL="790575" lvl="3" indent="-342900"/>
            <a:r>
              <a:rPr lang="en-US" sz="2400" dirty="0"/>
              <a:t>At a certain instant, slots 0 to 3 are empty (the files have already been printed) and slots 4 to 6 are full (with the names of files queued for printing). </a:t>
            </a:r>
          </a:p>
          <a:p>
            <a:pPr marL="457200" lvl="1" indent="0">
              <a:buNone/>
            </a:pPr>
            <a:endParaRPr lang="en-US" dirty="0"/>
          </a:p>
        </p:txBody>
      </p:sp>
      <p:pic>
        <p:nvPicPr>
          <p:cNvPr id="5" name="Picture 4">
            <a:extLst>
              <a:ext uri="{FF2B5EF4-FFF2-40B4-BE49-F238E27FC236}">
                <a16:creationId xmlns:a16="http://schemas.microsoft.com/office/drawing/2014/main" id="{6B728362-9EDB-44AC-9B1F-6521B66F5DC8}"/>
              </a:ext>
            </a:extLst>
          </p:cNvPr>
          <p:cNvPicPr>
            <a:picLocks noChangeAspect="1"/>
          </p:cNvPicPr>
          <p:nvPr/>
        </p:nvPicPr>
        <p:blipFill>
          <a:blip r:embed="rId2"/>
          <a:stretch>
            <a:fillRect/>
          </a:stretch>
        </p:blipFill>
        <p:spPr>
          <a:xfrm>
            <a:off x="7277878" y="1027906"/>
            <a:ext cx="4639854" cy="3716710"/>
          </a:xfrm>
          <a:prstGeom prst="rect">
            <a:avLst/>
          </a:prstGeom>
        </p:spPr>
      </p:pic>
    </p:spTree>
    <p:extLst>
      <p:ext uri="{BB962C8B-B14F-4D97-AF65-F5344CB8AC3E}">
        <p14:creationId xmlns:p14="http://schemas.microsoft.com/office/powerpoint/2010/main" val="3991174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45FB-C350-4056-A80C-12D1422A131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735456F-1BDA-46C3-B5FF-0580C72FEFD4}"/>
              </a:ext>
            </a:extLst>
          </p:cNvPr>
          <p:cNvSpPr>
            <a:spLocks noGrp="1"/>
          </p:cNvSpPr>
          <p:nvPr>
            <p:ph idx="1"/>
          </p:nvPr>
        </p:nvSpPr>
        <p:spPr/>
        <p:txBody>
          <a:bodyPr/>
          <a:lstStyle/>
          <a:p>
            <a:endParaRPr lang="en-IN"/>
          </a:p>
        </p:txBody>
      </p:sp>
      <p:grpSp>
        <p:nvGrpSpPr>
          <p:cNvPr id="7" name="Group 6">
            <a:extLst>
              <a:ext uri="{FF2B5EF4-FFF2-40B4-BE49-F238E27FC236}">
                <a16:creationId xmlns:a16="http://schemas.microsoft.com/office/drawing/2014/main" id="{D9B18438-FFB8-454E-8C7D-DC7B33B60B6A}"/>
              </a:ext>
            </a:extLst>
          </p:cNvPr>
          <p:cNvGrpSpPr/>
          <p:nvPr/>
        </p:nvGrpSpPr>
        <p:grpSpPr>
          <a:xfrm>
            <a:off x="881260" y="0"/>
            <a:ext cx="10429479" cy="6858000"/>
            <a:chOff x="881260" y="0"/>
            <a:chExt cx="10429479" cy="6858000"/>
          </a:xfrm>
        </p:grpSpPr>
        <p:pic>
          <p:nvPicPr>
            <p:cNvPr id="5" name="Picture 4">
              <a:extLst>
                <a:ext uri="{FF2B5EF4-FFF2-40B4-BE49-F238E27FC236}">
                  <a16:creationId xmlns:a16="http://schemas.microsoft.com/office/drawing/2014/main" id="{3A98E590-E72D-4BF2-A210-6B2A1BC9D1E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93" b="95014" l="2368" r="98634">
                          <a14:foregroundMark x1="2004" y1="79363" x2="14754" y2="88781"/>
                          <a14:foregroundMark x1="14754" y1="88781" x2="56284" y2="95983"/>
                          <a14:foregroundMark x1="56284" y1="95983" x2="83333" y2="69252"/>
                          <a14:foregroundMark x1="83333" y1="69252" x2="79053" y2="29363"/>
                          <a14:foregroundMark x1="79053" y1="29363" x2="13752" y2="20360"/>
                          <a14:foregroundMark x1="13752" y1="20360" x2="1639" y2="47230"/>
                          <a14:foregroundMark x1="1639" y1="47230" x2="2732" y2="78116"/>
                          <a14:foregroundMark x1="2732" y1="78116" x2="3370" y2="80748"/>
                          <a14:foregroundMark x1="47632" y1="58033" x2="40984" y2="74515"/>
                          <a14:foregroundMark x1="40984" y1="74515" x2="46357" y2="98338"/>
                          <a14:foregroundMark x1="46357" y1="98338" x2="73953" y2="94875"/>
                          <a14:foregroundMark x1="73953" y1="94875" x2="89982" y2="67036"/>
                          <a14:foregroundMark x1="89982" y1="67036" x2="65938" y2="44875"/>
                          <a14:foregroundMark x1="65938" y1="44875" x2="42714" y2="46676"/>
                          <a14:foregroundMark x1="42714" y1="46676" x2="39071" y2="66066"/>
                          <a14:foregroundMark x1="39071" y1="66066" x2="39709" y2="73546"/>
                          <a14:foregroundMark x1="39709" y1="73546" x2="40073" y2="73684"/>
                          <a14:foregroundMark x1="81512" y1="12604" x2="61020" y2="16759"/>
                          <a14:foregroundMark x1="61020" y1="16759" x2="80510" y2="55540"/>
                          <a14:foregroundMark x1="80510" y1="55540" x2="86248" y2="27147"/>
                          <a14:foregroundMark x1="86248" y1="27147" x2="72222" y2="9418"/>
                          <a14:foregroundMark x1="72222" y1="9418" x2="68579" y2="11634"/>
                          <a14:foregroundMark x1="94809" y1="64404" x2="79599" y2="68283"/>
                          <a14:foregroundMark x1="79599" y1="68283" x2="69672" y2="95568"/>
                          <a14:foregroundMark x1="69672" y1="95568" x2="96903" y2="79224"/>
                          <a14:foregroundMark x1="96903" y1="79224" x2="93534" y2="62881"/>
                          <a14:foregroundMark x1="93534" y1="62881" x2="90893" y2="62742"/>
                          <a14:foregroundMark x1="76685" y1="80748" x2="72313" y2="90443"/>
                          <a14:foregroundMark x1="72313" y1="90443" x2="78324" y2="92521"/>
                          <a14:foregroundMark x1="78324" y1="92521" x2="76321" y2="83518"/>
                          <a14:foregroundMark x1="76321" y1="83518" x2="74135" y2="82825"/>
                          <a14:foregroundMark x1="73953" y1="95014" x2="69126" y2="95706"/>
                          <a14:foregroundMark x1="69126" y1="95706" x2="74135" y2="95014"/>
                          <a14:foregroundMark x1="74135" y1="95014" x2="73588" y2="93906"/>
                          <a14:foregroundMark x1="92259" y1="15651" x2="87523" y2="14127"/>
                          <a14:foregroundMark x1="87523" y1="14127" x2="87432" y2="11219"/>
                          <a14:foregroundMark x1="72678" y1="1801" x2="64845" y2="2770"/>
                          <a14:foregroundMark x1="64845" y1="2770" x2="71403" y2="7756"/>
                          <a14:foregroundMark x1="71403" y1="7756" x2="74135" y2="2078"/>
                          <a14:foregroundMark x1="74135" y1="2078" x2="70492" y2="693"/>
                          <a14:foregroundMark x1="87432" y1="5125" x2="73133" y2="2770"/>
                          <a14:foregroundMark x1="73133" y1="2770" x2="79144" y2="5125"/>
                          <a14:foregroundMark x1="79144" y1="5125" x2="81239" y2="2078"/>
                          <a14:foregroundMark x1="91348" y1="5956" x2="87250" y2="16205"/>
                          <a14:foregroundMark x1="87250" y1="16205" x2="95173" y2="17175"/>
                          <a14:foregroundMark x1="95173" y1="17175" x2="94171" y2="8033"/>
                          <a14:foregroundMark x1="94171" y1="8033" x2="91530" y2="7064"/>
                          <a14:foregroundMark x1="95446" y1="13019" x2="92896" y2="20360"/>
                          <a14:foregroundMark x1="92896" y1="20360" x2="95902" y2="12604"/>
                          <a14:foregroundMark x1="95902" y1="12604" x2="95628" y2="11496"/>
                          <a14:foregroundMark x1="97086" y1="15512" x2="91894" y2="19391"/>
                          <a14:foregroundMark x1="91894" y1="19391" x2="91894" y2="27147"/>
                          <a14:foregroundMark x1="91894" y1="27147" x2="98634" y2="20499"/>
                          <a14:foregroundMark x1="98634" y1="20499" x2="95355" y2="15789"/>
                          <a14:foregroundMark x1="95355" y1="15789" x2="95355" y2="15789"/>
                        </a14:backgroundRemoval>
                      </a14:imgEffect>
                      <a14:imgEffect>
                        <a14:artisticPhotocopy/>
                      </a14:imgEffect>
                      <a14:imgEffect>
                        <a14:brightnessContrast bright="20000"/>
                      </a14:imgEffect>
                    </a14:imgLayer>
                  </a14:imgProps>
                </a:ext>
              </a:extLst>
            </a:blip>
            <a:stretch>
              <a:fillRect/>
            </a:stretch>
          </p:blipFill>
          <p:spPr>
            <a:xfrm>
              <a:off x="881260" y="0"/>
              <a:ext cx="10429479" cy="6858000"/>
            </a:xfrm>
            <a:prstGeom prst="rect">
              <a:avLst/>
            </a:prstGeom>
          </p:spPr>
        </p:pic>
        <p:sp>
          <p:nvSpPr>
            <p:cNvPr id="6" name="TextBox 5">
              <a:extLst>
                <a:ext uri="{FF2B5EF4-FFF2-40B4-BE49-F238E27FC236}">
                  <a16:creationId xmlns:a16="http://schemas.microsoft.com/office/drawing/2014/main" id="{F78E9D09-6CF0-45DC-B2DB-846135AA0D5B}"/>
                </a:ext>
              </a:extLst>
            </p:cNvPr>
            <p:cNvSpPr txBox="1"/>
            <p:nvPr/>
          </p:nvSpPr>
          <p:spPr>
            <a:xfrm>
              <a:off x="881260" y="236441"/>
              <a:ext cx="1110342" cy="461665"/>
            </a:xfrm>
            <a:prstGeom prst="rect">
              <a:avLst/>
            </a:prstGeom>
            <a:solidFill>
              <a:schemeClr val="bg1"/>
            </a:solidFill>
          </p:spPr>
          <p:txBody>
            <a:bodyPr wrap="square" rtlCol="0">
              <a:spAutoFit/>
            </a:bodyPr>
            <a:lstStyle/>
            <a:p>
              <a:r>
                <a:rPr lang="en-US" sz="2400" dirty="0"/>
                <a:t>Case III</a:t>
              </a:r>
              <a:endParaRPr lang="en-IN" sz="2400" dirty="0"/>
            </a:p>
          </p:txBody>
        </p:sp>
      </p:grpSp>
    </p:spTree>
    <p:extLst>
      <p:ext uri="{BB962C8B-B14F-4D97-AF65-F5344CB8AC3E}">
        <p14:creationId xmlns:p14="http://schemas.microsoft.com/office/powerpoint/2010/main" val="4024764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B85-1681-4792-9C41-26935D029B09}"/>
              </a:ext>
            </a:extLst>
          </p:cNvPr>
          <p:cNvSpPr>
            <a:spLocks noGrp="1"/>
          </p:cNvSpPr>
          <p:nvPr>
            <p:ph type="title"/>
          </p:nvPr>
        </p:nvSpPr>
        <p:spPr/>
        <p:txBody>
          <a:bodyPr/>
          <a:lstStyle/>
          <a:p>
            <a:r>
              <a:rPr lang="en-US" dirty="0"/>
              <a:t> </a:t>
            </a:r>
            <a:endParaRPr lang="en-IN" dirty="0"/>
          </a:p>
        </p:txBody>
      </p:sp>
      <p:grpSp>
        <p:nvGrpSpPr>
          <p:cNvPr id="11" name="Group 10">
            <a:extLst>
              <a:ext uri="{FF2B5EF4-FFF2-40B4-BE49-F238E27FC236}">
                <a16:creationId xmlns:a16="http://schemas.microsoft.com/office/drawing/2014/main" id="{0AD71F29-6814-4064-BC08-311F3FEB9600}"/>
              </a:ext>
            </a:extLst>
          </p:cNvPr>
          <p:cNvGrpSpPr/>
          <p:nvPr/>
        </p:nvGrpSpPr>
        <p:grpSpPr>
          <a:xfrm>
            <a:off x="1287625" y="365125"/>
            <a:ext cx="6399558" cy="5741552"/>
            <a:chOff x="2304661" y="558224"/>
            <a:chExt cx="6399558" cy="5741552"/>
          </a:xfrm>
        </p:grpSpPr>
        <p:pic>
          <p:nvPicPr>
            <p:cNvPr id="9" name="Picture 8">
              <a:extLst>
                <a:ext uri="{FF2B5EF4-FFF2-40B4-BE49-F238E27FC236}">
                  <a16:creationId xmlns:a16="http://schemas.microsoft.com/office/drawing/2014/main" id="{83AB2517-D70A-49DA-AB9A-04E136E7BBD0}"/>
                </a:ext>
              </a:extLst>
            </p:cNvPr>
            <p:cNvPicPr>
              <a:picLocks noChangeAspect="1"/>
            </p:cNvPicPr>
            <p:nvPr/>
          </p:nvPicPr>
          <p:blipFill>
            <a:blip r:embed="rId2"/>
            <a:stretch>
              <a:fillRect/>
            </a:stretch>
          </p:blipFill>
          <p:spPr>
            <a:xfrm>
              <a:off x="2696546" y="558224"/>
              <a:ext cx="6007673" cy="5741552"/>
            </a:xfrm>
            <a:prstGeom prst="rect">
              <a:avLst/>
            </a:prstGeom>
          </p:spPr>
        </p:pic>
        <p:sp>
          <p:nvSpPr>
            <p:cNvPr id="10" name="TextBox 9">
              <a:extLst>
                <a:ext uri="{FF2B5EF4-FFF2-40B4-BE49-F238E27FC236}">
                  <a16:creationId xmlns:a16="http://schemas.microsoft.com/office/drawing/2014/main" id="{48D7BDAE-7F5D-44A5-834A-E50A0F1E2B24}"/>
                </a:ext>
              </a:extLst>
            </p:cNvPr>
            <p:cNvSpPr txBox="1"/>
            <p:nvPr/>
          </p:nvSpPr>
          <p:spPr>
            <a:xfrm>
              <a:off x="2304661" y="653143"/>
              <a:ext cx="1090363" cy="461665"/>
            </a:xfrm>
            <a:prstGeom prst="rect">
              <a:avLst/>
            </a:prstGeom>
            <a:noFill/>
          </p:spPr>
          <p:txBody>
            <a:bodyPr wrap="none" rtlCol="0">
              <a:spAutoFit/>
            </a:bodyPr>
            <a:lstStyle/>
            <a:p>
              <a:r>
                <a:rPr lang="en-US" sz="2400" dirty="0"/>
                <a:t>Case IV</a:t>
              </a:r>
              <a:endParaRPr lang="en-IN" sz="2400" dirty="0"/>
            </a:p>
          </p:txBody>
        </p:sp>
      </p:grpSp>
      <p:sp>
        <p:nvSpPr>
          <p:cNvPr id="13" name="Content Placeholder 12">
            <a:extLst>
              <a:ext uri="{FF2B5EF4-FFF2-40B4-BE49-F238E27FC236}">
                <a16:creationId xmlns:a16="http://schemas.microsoft.com/office/drawing/2014/main" id="{DFC53137-1E4D-43A9-A2AF-2B3ECC539862}"/>
              </a:ext>
            </a:extLst>
          </p:cNvPr>
          <p:cNvSpPr>
            <a:spLocks noGrp="1"/>
          </p:cNvSpPr>
          <p:nvPr>
            <p:ph idx="1"/>
          </p:nvPr>
        </p:nvSpPr>
        <p:spPr>
          <a:xfrm>
            <a:off x="-281473" y="1676444"/>
            <a:ext cx="10515600" cy="4351338"/>
          </a:xfrm>
        </p:spPr>
        <p:txBody>
          <a:bodyPr/>
          <a:lstStyle/>
          <a:p>
            <a:pPr marL="0" indent="0">
              <a:buNone/>
            </a:pPr>
            <a:r>
              <a:rPr lang="en-US" dirty="0"/>
              <a:t> </a:t>
            </a:r>
            <a:endParaRPr lang="en-IN" dirty="0"/>
          </a:p>
        </p:txBody>
      </p:sp>
    </p:spTree>
    <p:extLst>
      <p:ext uri="{BB962C8B-B14F-4D97-AF65-F5344CB8AC3E}">
        <p14:creationId xmlns:p14="http://schemas.microsoft.com/office/powerpoint/2010/main" val="3735839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AC480-46BF-406B-8945-06BDBAA7528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52BD90A-C6DF-42B5-8DF2-0BD5F6FDE34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465EB87-708D-4297-9087-899DA024AF5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766018" y="294837"/>
            <a:ext cx="10659963" cy="6268325"/>
          </a:xfrm>
          <a:prstGeom prst="rect">
            <a:avLst/>
          </a:prstGeom>
        </p:spPr>
      </p:pic>
    </p:spTree>
    <p:extLst>
      <p:ext uri="{BB962C8B-B14F-4D97-AF65-F5344CB8AC3E}">
        <p14:creationId xmlns:p14="http://schemas.microsoft.com/office/powerpoint/2010/main" val="4086573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3D793-99B4-4A9E-88E5-FC9167B1A24D}"/>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BA087CDE-395F-46C0-A16C-F5EB9A7D18C3}"/>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79B7F7BE-4B61-4A29-826B-301FBD4C2B2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807271"/>
            <a:ext cx="12192000" cy="5243457"/>
          </a:xfrm>
          <a:prstGeom prst="rect">
            <a:avLst/>
          </a:prstGeom>
        </p:spPr>
      </p:pic>
      <p:sp>
        <p:nvSpPr>
          <p:cNvPr id="6" name="TextBox 5">
            <a:extLst>
              <a:ext uri="{FF2B5EF4-FFF2-40B4-BE49-F238E27FC236}">
                <a16:creationId xmlns:a16="http://schemas.microsoft.com/office/drawing/2014/main" id="{54367E53-D25C-4B7C-9E53-98B708F6818E}"/>
              </a:ext>
            </a:extLst>
          </p:cNvPr>
          <p:cNvSpPr txBox="1"/>
          <p:nvPr/>
        </p:nvSpPr>
        <p:spPr>
          <a:xfrm>
            <a:off x="1810138" y="318486"/>
            <a:ext cx="6441187" cy="646331"/>
          </a:xfrm>
          <a:prstGeom prst="rect">
            <a:avLst/>
          </a:prstGeom>
          <a:noFill/>
        </p:spPr>
        <p:txBody>
          <a:bodyPr wrap="none" rtlCol="0">
            <a:spAutoFit/>
          </a:bodyPr>
          <a:lstStyle/>
          <a:p>
            <a:r>
              <a:rPr lang="en-US" b="1" i="0" dirty="0">
                <a:solidFill>
                  <a:srgbClr val="0F0F0F"/>
                </a:solidFill>
                <a:effectLst/>
                <a:latin typeface="Roboto" panose="02000000000000000000" pitchFamily="2" charset="0"/>
              </a:rPr>
              <a:t>Shortest Remaining Time First (SRTF) Scheduling Algorithm</a:t>
            </a:r>
          </a:p>
          <a:p>
            <a:endParaRPr lang="en-IN" dirty="0"/>
          </a:p>
        </p:txBody>
      </p:sp>
    </p:spTree>
    <p:extLst>
      <p:ext uri="{BB962C8B-B14F-4D97-AF65-F5344CB8AC3E}">
        <p14:creationId xmlns:p14="http://schemas.microsoft.com/office/powerpoint/2010/main" val="632339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8CDA-FE5A-46E4-9E0E-AECAEE95D49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F59A3CE-1AE8-4655-A561-B3510CACDF8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710A382-80ED-4912-912C-6E64E50D9002}"/>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318281" y="47153"/>
            <a:ext cx="11555438" cy="6763694"/>
          </a:xfrm>
          <a:prstGeom prst="rect">
            <a:avLst/>
          </a:prstGeom>
        </p:spPr>
      </p:pic>
    </p:spTree>
    <p:extLst>
      <p:ext uri="{BB962C8B-B14F-4D97-AF65-F5344CB8AC3E}">
        <p14:creationId xmlns:p14="http://schemas.microsoft.com/office/powerpoint/2010/main" val="1718837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31858-76D6-4E03-AD43-F07C911B247B}"/>
              </a:ext>
            </a:extLst>
          </p:cNvPr>
          <p:cNvSpPr>
            <a:spLocks noGrp="1"/>
          </p:cNvSpPr>
          <p:nvPr>
            <p:ph type="title"/>
          </p:nvPr>
        </p:nvSpPr>
        <p:spPr/>
        <p:txBody>
          <a:bodyPr/>
          <a:lstStyle/>
          <a:p>
            <a:r>
              <a:rPr lang="en-IN" dirty="0"/>
              <a:t>Inter Process Communication or IPC.</a:t>
            </a:r>
          </a:p>
        </p:txBody>
      </p:sp>
      <p:sp>
        <p:nvSpPr>
          <p:cNvPr id="3" name="Content Placeholder 2">
            <a:extLst>
              <a:ext uri="{FF2B5EF4-FFF2-40B4-BE49-F238E27FC236}">
                <a16:creationId xmlns:a16="http://schemas.microsoft.com/office/drawing/2014/main" id="{BA5E3031-73F7-4043-9E71-69BD29DD2208}"/>
              </a:ext>
            </a:extLst>
          </p:cNvPr>
          <p:cNvSpPr>
            <a:spLocks noGrp="1"/>
          </p:cNvSpPr>
          <p:nvPr>
            <p:ph idx="1"/>
          </p:nvPr>
        </p:nvSpPr>
        <p:spPr/>
        <p:txBody>
          <a:bodyPr>
            <a:normAutofit lnSpcReduction="10000"/>
          </a:bodyPr>
          <a:lstStyle/>
          <a:p>
            <a:r>
              <a:rPr lang="en-US" dirty="0">
                <a:latin typeface="Times New Roman" panose="02020603050405020304" pitchFamily="18" charset="0"/>
                <a:cs typeface="Times New Roman" panose="02020603050405020304" pitchFamily="18" charset="0"/>
              </a:rPr>
              <a:t>Processes frequently need to communicate with other processes.</a:t>
            </a:r>
          </a:p>
          <a:p>
            <a:r>
              <a:rPr lang="en-US" dirty="0">
                <a:latin typeface="Times New Roman" panose="02020603050405020304" pitchFamily="18" charset="0"/>
                <a:cs typeface="Times New Roman" panose="02020603050405020304" pitchFamily="18" charset="0"/>
              </a:rPr>
              <a:t> For example, in a shell pipeline, the output of the first process must be passed to the second process, and so on down the line. </a:t>
            </a:r>
          </a:p>
          <a:p>
            <a:r>
              <a:rPr lang="en-US" b="0" i="0" dirty="0">
                <a:solidFill>
                  <a:srgbClr val="273239"/>
                </a:solidFill>
                <a:effectLst/>
                <a:latin typeface="Times New Roman" panose="02020603050405020304" pitchFamily="18" charset="0"/>
                <a:cs typeface="Times New Roman" panose="02020603050405020304" pitchFamily="18" charset="0"/>
              </a:rPr>
              <a:t>Inter-process communication (IPC) is a </a:t>
            </a:r>
          </a:p>
          <a:p>
            <a:pPr lvl="1"/>
            <a:r>
              <a:rPr lang="en-US" b="0" i="0" dirty="0">
                <a:solidFill>
                  <a:srgbClr val="273239"/>
                </a:solidFill>
                <a:effectLst/>
                <a:latin typeface="Times New Roman" panose="02020603050405020304" pitchFamily="18" charset="0"/>
                <a:cs typeface="Times New Roman" panose="02020603050405020304" pitchFamily="18" charset="0"/>
              </a:rPr>
              <a:t>mechanism that allows processes to communicate with each other and synchronize their actions. </a:t>
            </a:r>
          </a:p>
          <a:p>
            <a:pPr lvl="1"/>
            <a:r>
              <a:rPr lang="en-US" b="0" i="0" dirty="0">
                <a:solidFill>
                  <a:srgbClr val="273239"/>
                </a:solidFill>
                <a:effectLst/>
                <a:latin typeface="Times New Roman" panose="02020603050405020304" pitchFamily="18" charset="0"/>
                <a:cs typeface="Times New Roman" panose="02020603050405020304" pitchFamily="18" charset="0"/>
              </a:rPr>
              <a:t>The communication between these processes can be seen as a method of co-operation between them.</a:t>
            </a:r>
          </a:p>
          <a:p>
            <a:pPr lvl="1"/>
            <a:r>
              <a:rPr lang="en-US" b="0" i="0" dirty="0">
                <a:solidFill>
                  <a:srgbClr val="273239"/>
                </a:solidFill>
                <a:effectLst/>
                <a:latin typeface="Times New Roman" panose="02020603050405020304" pitchFamily="18" charset="0"/>
                <a:cs typeface="Times New Roman" panose="02020603050405020304" pitchFamily="18" charset="0"/>
              </a:rPr>
              <a:t> Processes can communicate with each other through both:</a:t>
            </a:r>
          </a:p>
          <a:p>
            <a:pPr lvl="2"/>
            <a:r>
              <a:rPr lang="en-IN" dirty="0">
                <a:latin typeface="Times New Roman" panose="02020603050405020304" pitchFamily="18" charset="0"/>
                <a:cs typeface="Times New Roman" panose="02020603050405020304" pitchFamily="18" charset="0"/>
              </a:rPr>
              <a:t>Shared Memory</a:t>
            </a:r>
          </a:p>
          <a:p>
            <a:pPr lvl="2"/>
            <a:r>
              <a:rPr lang="en-IN" dirty="0">
                <a:latin typeface="Times New Roman" panose="02020603050405020304" pitchFamily="18" charset="0"/>
                <a:cs typeface="Times New Roman" panose="02020603050405020304" pitchFamily="18" charset="0"/>
              </a:rPr>
              <a:t>Message passing</a:t>
            </a:r>
          </a:p>
        </p:txBody>
      </p:sp>
    </p:spTree>
    <p:extLst>
      <p:ext uri="{BB962C8B-B14F-4D97-AF65-F5344CB8AC3E}">
        <p14:creationId xmlns:p14="http://schemas.microsoft.com/office/powerpoint/2010/main" val="2347302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8748-8197-491A-A45A-4F5488ABE3EA}"/>
              </a:ext>
            </a:extLst>
          </p:cNvPr>
          <p:cNvSpPr>
            <a:spLocks noGrp="1"/>
          </p:cNvSpPr>
          <p:nvPr>
            <p:ph type="title"/>
          </p:nvPr>
        </p:nvSpPr>
        <p:spPr/>
        <p:txBody>
          <a:bodyPr/>
          <a:lstStyle/>
          <a:p>
            <a:r>
              <a:rPr lang="en-IN" dirty="0"/>
              <a:t>Inter Process Communication</a:t>
            </a:r>
          </a:p>
        </p:txBody>
      </p:sp>
      <p:sp>
        <p:nvSpPr>
          <p:cNvPr id="3" name="Content Placeholder 2">
            <a:extLst>
              <a:ext uri="{FF2B5EF4-FFF2-40B4-BE49-F238E27FC236}">
                <a16:creationId xmlns:a16="http://schemas.microsoft.com/office/drawing/2014/main" id="{8419DEFB-2720-4925-A795-B7BBEFE38B2D}"/>
              </a:ext>
            </a:extLst>
          </p:cNvPr>
          <p:cNvSpPr>
            <a:spLocks noGrp="1"/>
          </p:cNvSpPr>
          <p:nvPr>
            <p:ph idx="1"/>
          </p:nvPr>
        </p:nvSpPr>
        <p:spPr/>
        <p:txBody>
          <a:bodyPr/>
          <a:lstStyle/>
          <a:p>
            <a:endParaRPr lang="en-IN"/>
          </a:p>
        </p:txBody>
      </p:sp>
      <p:pic>
        <p:nvPicPr>
          <p:cNvPr id="1026" name="Picture 2" descr="Lightbox">
            <a:extLst>
              <a:ext uri="{FF2B5EF4-FFF2-40B4-BE49-F238E27FC236}">
                <a16:creationId xmlns:a16="http://schemas.microsoft.com/office/drawing/2014/main" id="{1EEABABE-352B-49CD-9E94-2A5963EEB5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3775" y="1981200"/>
            <a:ext cx="512445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111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F05D8-3910-4B19-A68A-969CB094830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CA206CD-A726-4E5B-B386-67C9E176E44C}"/>
              </a:ext>
            </a:extLst>
          </p:cNvPr>
          <p:cNvSpPr>
            <a:spLocks noGrp="1"/>
          </p:cNvSpPr>
          <p:nvPr>
            <p:ph idx="1"/>
          </p:nvPr>
        </p:nvSpPr>
        <p:spPr/>
        <p:txBody>
          <a:bodyPr>
            <a:normAutofit fontScale="77500" lnSpcReduction="20000"/>
          </a:bodyPr>
          <a:lstStyle/>
          <a:p>
            <a:pPr marL="0" indent="0" algn="l" fontAlgn="base">
              <a:buNone/>
            </a:pPr>
            <a:r>
              <a:rPr lang="en-US" b="1" i="0" dirty="0">
                <a:solidFill>
                  <a:srgbClr val="273239"/>
                </a:solidFill>
                <a:effectLst/>
                <a:latin typeface="Times New Roman" panose="02020603050405020304" pitchFamily="18" charset="0"/>
                <a:cs typeface="Times New Roman" panose="02020603050405020304" pitchFamily="18" charset="0"/>
              </a:rPr>
              <a:t>Shared Memory Method</a:t>
            </a:r>
            <a:endParaRPr lang="en-US" b="0" i="0" dirty="0">
              <a:solidFill>
                <a:srgbClr val="273239"/>
              </a:solidFill>
              <a:effectLst/>
              <a:latin typeface="Times New Roman" panose="02020603050405020304" pitchFamily="18" charset="0"/>
              <a:cs typeface="Times New Roman" panose="02020603050405020304" pitchFamily="18" charset="0"/>
            </a:endParaRPr>
          </a:p>
          <a:p>
            <a:pPr algn="l" fontAlgn="base"/>
            <a:r>
              <a:rPr lang="en-US" b="1" i="0" dirty="0">
                <a:solidFill>
                  <a:srgbClr val="273239"/>
                </a:solidFill>
                <a:effectLst/>
                <a:latin typeface="Times New Roman" panose="02020603050405020304" pitchFamily="18" charset="0"/>
                <a:cs typeface="Times New Roman" panose="02020603050405020304" pitchFamily="18" charset="0"/>
              </a:rPr>
              <a:t>Ex: Producer-Consumer problem </a:t>
            </a:r>
            <a:br>
              <a:rPr lang="en-US" b="0" i="0" dirty="0">
                <a:solidFill>
                  <a:srgbClr val="273239"/>
                </a:solidFill>
                <a:effectLst/>
                <a:latin typeface="Times New Roman" panose="02020603050405020304" pitchFamily="18" charset="0"/>
                <a:cs typeface="Times New Roman" panose="02020603050405020304" pitchFamily="18" charset="0"/>
              </a:rPr>
            </a:br>
            <a:r>
              <a:rPr lang="en-US" b="0" i="0" dirty="0">
                <a:solidFill>
                  <a:srgbClr val="273239"/>
                </a:solidFill>
                <a:effectLst/>
                <a:latin typeface="Times New Roman" panose="02020603050405020304" pitchFamily="18" charset="0"/>
                <a:cs typeface="Times New Roman" panose="02020603050405020304" pitchFamily="18" charset="0"/>
              </a:rPr>
              <a:t>There are two processes: Producer and Consumer. The producer produces some items and the Consumer consumes that item. The two processes share a common space or memory location known as a buffer where the item produced by the Producer is stored and from which the Consumer consumes the item if needed.</a:t>
            </a:r>
          </a:p>
          <a:p>
            <a:pPr algn="l" fontAlgn="base"/>
            <a:r>
              <a:rPr lang="en-US" b="0" i="0" dirty="0">
                <a:solidFill>
                  <a:srgbClr val="273239"/>
                </a:solidFill>
                <a:effectLst/>
                <a:latin typeface="Times New Roman" panose="02020603050405020304" pitchFamily="18" charset="0"/>
                <a:cs typeface="Times New Roman" panose="02020603050405020304" pitchFamily="18" charset="0"/>
              </a:rPr>
              <a:t> In this method, processes communicate with each other without using any kind of shared memory. If two processes p1 and p2 want to communicate with each other, they proceed as follows:</a:t>
            </a:r>
          </a:p>
          <a:p>
            <a:pPr marL="0" indent="0" algn="l" fontAlgn="base">
              <a:buNone/>
            </a:pPr>
            <a:r>
              <a:rPr lang="en-IN" b="1" i="0" dirty="0">
                <a:solidFill>
                  <a:srgbClr val="273239"/>
                </a:solidFill>
                <a:effectLst/>
                <a:latin typeface="Times New Roman" panose="02020603050405020304" pitchFamily="18" charset="0"/>
                <a:cs typeface="Times New Roman" panose="02020603050405020304" pitchFamily="18" charset="0"/>
              </a:rPr>
              <a:t>Messaging Passing Method</a:t>
            </a:r>
            <a:endParaRPr lang="en-US"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Establish a communication link (if a link already exists, no need to establish it again.)</a:t>
            </a:r>
          </a:p>
          <a:p>
            <a:pPr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Start exchanging messages using basic primitives.</a:t>
            </a:r>
            <a:br>
              <a:rPr lang="en-US" b="0" i="0" dirty="0">
                <a:solidFill>
                  <a:srgbClr val="273239"/>
                </a:solidFill>
                <a:effectLst/>
                <a:latin typeface="Times New Roman" panose="02020603050405020304" pitchFamily="18" charset="0"/>
                <a:cs typeface="Times New Roman" panose="02020603050405020304" pitchFamily="18" charset="0"/>
              </a:rPr>
            </a:br>
            <a:r>
              <a:rPr lang="en-US" b="0" i="0" dirty="0">
                <a:solidFill>
                  <a:srgbClr val="273239"/>
                </a:solidFill>
                <a:effectLst/>
                <a:latin typeface="Times New Roman" panose="02020603050405020304" pitchFamily="18" charset="0"/>
                <a:cs typeface="Times New Roman" panose="02020603050405020304" pitchFamily="18" charset="0"/>
              </a:rPr>
              <a:t>We need at least two primitives: </a:t>
            </a:r>
            <a:br>
              <a:rPr lang="en-US" b="0" i="0" dirty="0">
                <a:solidFill>
                  <a:srgbClr val="273239"/>
                </a:solidFill>
                <a:effectLst/>
                <a:latin typeface="Times New Roman" panose="02020603050405020304" pitchFamily="18" charset="0"/>
                <a:cs typeface="Times New Roman" panose="02020603050405020304" pitchFamily="18" charset="0"/>
              </a:rPr>
            </a:br>
            <a:r>
              <a:rPr lang="en-US" b="0" i="0" dirty="0">
                <a:solidFill>
                  <a:srgbClr val="273239"/>
                </a:solidFill>
                <a:effectLst/>
                <a:latin typeface="Times New Roman" panose="02020603050405020304" pitchFamily="18" charset="0"/>
                <a:cs typeface="Times New Roman" panose="02020603050405020304" pitchFamily="18" charset="0"/>
              </a:rPr>
              <a:t>– </a:t>
            </a:r>
            <a:r>
              <a:rPr lang="en-US" b="1" i="0" dirty="0">
                <a:solidFill>
                  <a:srgbClr val="273239"/>
                </a:solidFill>
                <a:effectLst/>
                <a:latin typeface="Times New Roman" panose="02020603050405020304" pitchFamily="18" charset="0"/>
                <a:cs typeface="Times New Roman" panose="02020603050405020304" pitchFamily="18" charset="0"/>
              </a:rPr>
              <a:t>send</a:t>
            </a:r>
            <a:r>
              <a:rPr lang="en-US" b="0" i="0" dirty="0">
                <a:solidFill>
                  <a:srgbClr val="273239"/>
                </a:solidFill>
                <a:effectLst/>
                <a:latin typeface="Times New Roman" panose="02020603050405020304" pitchFamily="18" charset="0"/>
                <a:cs typeface="Times New Roman" panose="02020603050405020304" pitchFamily="18" charset="0"/>
              </a:rPr>
              <a:t>(message, destination) or </a:t>
            </a:r>
            <a:r>
              <a:rPr lang="en-US" b="1" i="0" dirty="0">
                <a:solidFill>
                  <a:srgbClr val="273239"/>
                </a:solidFill>
                <a:effectLst/>
                <a:latin typeface="Times New Roman" panose="02020603050405020304" pitchFamily="18" charset="0"/>
                <a:cs typeface="Times New Roman" panose="02020603050405020304" pitchFamily="18" charset="0"/>
              </a:rPr>
              <a:t>send</a:t>
            </a:r>
            <a:r>
              <a:rPr lang="en-US" b="0" i="0" dirty="0">
                <a:solidFill>
                  <a:srgbClr val="273239"/>
                </a:solidFill>
                <a:effectLst/>
                <a:latin typeface="Times New Roman" panose="02020603050405020304" pitchFamily="18" charset="0"/>
                <a:cs typeface="Times New Roman" panose="02020603050405020304" pitchFamily="18" charset="0"/>
              </a:rPr>
              <a:t>(message) </a:t>
            </a:r>
            <a:br>
              <a:rPr lang="en-US" b="0" i="0" dirty="0">
                <a:solidFill>
                  <a:srgbClr val="273239"/>
                </a:solidFill>
                <a:effectLst/>
                <a:latin typeface="Times New Roman" panose="02020603050405020304" pitchFamily="18" charset="0"/>
                <a:cs typeface="Times New Roman" panose="02020603050405020304" pitchFamily="18" charset="0"/>
              </a:rPr>
            </a:br>
            <a:r>
              <a:rPr lang="en-US" b="0" i="0" dirty="0">
                <a:solidFill>
                  <a:srgbClr val="273239"/>
                </a:solidFill>
                <a:effectLst/>
                <a:latin typeface="Times New Roman" panose="02020603050405020304" pitchFamily="18" charset="0"/>
                <a:cs typeface="Times New Roman" panose="02020603050405020304" pitchFamily="18" charset="0"/>
              </a:rPr>
              <a:t>– </a:t>
            </a:r>
            <a:r>
              <a:rPr lang="en-US" b="1" i="0" dirty="0">
                <a:solidFill>
                  <a:srgbClr val="273239"/>
                </a:solidFill>
                <a:effectLst/>
                <a:latin typeface="Times New Roman" panose="02020603050405020304" pitchFamily="18" charset="0"/>
                <a:cs typeface="Times New Roman" panose="02020603050405020304" pitchFamily="18" charset="0"/>
              </a:rPr>
              <a:t>receive</a:t>
            </a:r>
            <a:r>
              <a:rPr lang="en-US" b="0" i="0" dirty="0">
                <a:solidFill>
                  <a:srgbClr val="273239"/>
                </a:solidFill>
                <a:effectLst/>
                <a:latin typeface="Times New Roman" panose="02020603050405020304" pitchFamily="18" charset="0"/>
                <a:cs typeface="Times New Roman" panose="02020603050405020304" pitchFamily="18" charset="0"/>
              </a:rPr>
              <a:t>(message, host) or </a:t>
            </a:r>
            <a:r>
              <a:rPr lang="en-US" b="1" i="0" dirty="0">
                <a:solidFill>
                  <a:srgbClr val="273239"/>
                </a:solidFill>
                <a:effectLst/>
                <a:latin typeface="Times New Roman" panose="02020603050405020304" pitchFamily="18" charset="0"/>
                <a:cs typeface="Times New Roman" panose="02020603050405020304" pitchFamily="18" charset="0"/>
              </a:rPr>
              <a:t>receive</a:t>
            </a:r>
            <a:r>
              <a:rPr lang="en-US" b="0" i="0" dirty="0">
                <a:solidFill>
                  <a:srgbClr val="273239"/>
                </a:solidFill>
                <a:effectLst/>
                <a:latin typeface="Times New Roman" panose="02020603050405020304" pitchFamily="18" charset="0"/>
                <a:cs typeface="Times New Roman" panose="02020603050405020304" pitchFamily="18" charset="0"/>
              </a:rPr>
              <a:t>(message)</a:t>
            </a:r>
          </a:p>
          <a:p>
            <a:pPr algn="l" fontAlgn="base"/>
            <a:endParaRPr lang="en-US" b="0" i="0" dirty="0">
              <a:solidFill>
                <a:srgbClr val="273239"/>
              </a:solidFill>
              <a:effectLst/>
              <a:latin typeface="Times New Roman" panose="02020603050405020304" pitchFamily="18" charset="0"/>
              <a:cs typeface="Times New Roman" panose="02020603050405020304" pitchFamily="18" charset="0"/>
            </a:endParaRPr>
          </a:p>
          <a:p>
            <a:pPr algn="l" fontAlgn="base"/>
            <a:endParaRPr lang="en-US" b="0" i="0" dirty="0">
              <a:solidFill>
                <a:srgbClr val="273239"/>
              </a:solidFill>
              <a:effectLst/>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4921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7F9F5-20BD-4312-BA18-ADE1AA7DB5B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0AB7A2D-FCC3-4FA5-90C2-22BE25CEE410}"/>
              </a:ext>
            </a:extLst>
          </p:cNvPr>
          <p:cNvSpPr>
            <a:spLocks noGrp="1"/>
          </p:cNvSpPr>
          <p:nvPr>
            <p:ph idx="1"/>
          </p:nvPr>
        </p:nvSpPr>
        <p:spPr>
          <a:xfrm>
            <a:off x="903514" y="1405748"/>
            <a:ext cx="10515600" cy="4351338"/>
          </a:xfrm>
        </p:spPr>
        <p:txBody>
          <a:bodyPr>
            <a:normAutofit fontScale="62500" lnSpcReduction="20000"/>
          </a:bodyPr>
          <a:lstStyle/>
          <a:p>
            <a:r>
              <a:rPr lang="en-US" dirty="0">
                <a:latin typeface="Times" panose="02020603050405020304" pitchFamily="18" charset="0"/>
              </a:rPr>
              <a:t>In jurisdictions where Murphy’s law† is applicable, the following could happen. </a:t>
            </a:r>
          </a:p>
          <a:p>
            <a:r>
              <a:rPr lang="en-US" dirty="0">
                <a:latin typeface="Times" panose="02020603050405020304" pitchFamily="18" charset="0"/>
              </a:rPr>
              <a:t>Process A reads in and stores the value, 7, in a local variable called next free slot.</a:t>
            </a:r>
          </a:p>
          <a:p>
            <a:r>
              <a:rPr lang="en-US" dirty="0">
                <a:latin typeface="Times" panose="02020603050405020304" pitchFamily="18" charset="0"/>
              </a:rPr>
              <a:t>Just then a clock interrupt occurs and the CPU decides that process A has run long enough, so it switches to process B. </a:t>
            </a:r>
          </a:p>
          <a:p>
            <a:r>
              <a:rPr lang="en-US" dirty="0">
                <a:latin typeface="Times" panose="02020603050405020304" pitchFamily="18" charset="0"/>
              </a:rPr>
              <a:t>Process B also reads in and also gets a 7. It, too, stores it in its local variable next free slot.</a:t>
            </a:r>
          </a:p>
          <a:p>
            <a:r>
              <a:rPr lang="en-US" dirty="0">
                <a:latin typeface="Times" panose="02020603050405020304" pitchFamily="18" charset="0"/>
              </a:rPr>
              <a:t>At this instant both processes think that the next available slot is 7. </a:t>
            </a:r>
          </a:p>
          <a:p>
            <a:r>
              <a:rPr lang="en-US" dirty="0">
                <a:latin typeface="Times" panose="02020603050405020304" pitchFamily="18" charset="0"/>
              </a:rPr>
              <a:t>Process B now continues to run. It stores the name of its file in slot 7 and updates in to be an 8. Then it goes off and does other things. </a:t>
            </a:r>
          </a:p>
          <a:p>
            <a:r>
              <a:rPr lang="en-US" dirty="0">
                <a:latin typeface="Times" panose="02020603050405020304" pitchFamily="18" charset="0"/>
              </a:rPr>
              <a:t>Eventually, process A runs again, starting from the place it left off. It looks at next free slot, finds a 7 there, and writes its file name in slot 7, erasing the name that process B just put there. </a:t>
            </a:r>
          </a:p>
          <a:p>
            <a:r>
              <a:rPr lang="en-US" dirty="0">
                <a:latin typeface="Times" panose="02020603050405020304" pitchFamily="18" charset="0"/>
              </a:rPr>
              <a:t>Then it computes next free slot + 1, which is 8, and sets in to 8.</a:t>
            </a:r>
          </a:p>
          <a:p>
            <a:r>
              <a:rPr lang="en-US" dirty="0">
                <a:latin typeface="Times" panose="02020603050405020304" pitchFamily="18" charset="0"/>
              </a:rPr>
              <a:t> The spooler directory is now internally consistent, so the printer daemon will not notice anything wrong, but process B will never receive any output. </a:t>
            </a:r>
          </a:p>
          <a:p>
            <a:r>
              <a:rPr lang="en-US" b="1" dirty="0">
                <a:latin typeface="Times" panose="02020603050405020304" pitchFamily="18" charset="0"/>
              </a:rPr>
              <a:t>Situations like this, where two or more processes are reading or writing some shared data and the final result depends on who runs precisely when, are called race conditions.</a:t>
            </a:r>
            <a:endParaRPr lang="en-IN" b="1" dirty="0">
              <a:latin typeface="Times" panose="02020603050405020304" pitchFamily="18" charset="0"/>
            </a:endParaRPr>
          </a:p>
        </p:txBody>
      </p:sp>
    </p:spTree>
    <p:extLst>
      <p:ext uri="{BB962C8B-B14F-4D97-AF65-F5344CB8AC3E}">
        <p14:creationId xmlns:p14="http://schemas.microsoft.com/office/powerpoint/2010/main" val="135038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EF426-2912-4519-84C4-80943F883D72}"/>
              </a:ext>
            </a:extLst>
          </p:cNvPr>
          <p:cNvSpPr>
            <a:spLocks noGrp="1"/>
          </p:cNvSpPr>
          <p:nvPr>
            <p:ph type="title"/>
          </p:nvPr>
        </p:nvSpPr>
        <p:spPr/>
        <p:txBody>
          <a:bodyPr/>
          <a:lstStyle/>
          <a:p>
            <a:r>
              <a:rPr lang="en-US" dirty="0"/>
              <a:t>Critical region</a:t>
            </a:r>
            <a:endParaRPr lang="en-IN" dirty="0"/>
          </a:p>
        </p:txBody>
      </p:sp>
      <p:sp>
        <p:nvSpPr>
          <p:cNvPr id="3" name="Content Placeholder 2">
            <a:extLst>
              <a:ext uri="{FF2B5EF4-FFF2-40B4-BE49-F238E27FC236}">
                <a16:creationId xmlns:a16="http://schemas.microsoft.com/office/drawing/2014/main" id="{8FC7E87B-0B9B-44C3-BB28-7A097B5A0255}"/>
              </a:ext>
            </a:extLst>
          </p:cNvPr>
          <p:cNvSpPr>
            <a:spLocks noGrp="1"/>
          </p:cNvSpPr>
          <p:nvPr>
            <p:ph idx="1"/>
          </p:nvPr>
        </p:nvSpPr>
        <p:spPr>
          <a:xfrm>
            <a:off x="306355" y="1536375"/>
            <a:ext cx="6514323" cy="5116351"/>
          </a:xfrm>
        </p:spPr>
        <p:txBody>
          <a:bodyPr>
            <a:normAutofit fontScale="62500" lnSpcReduction="20000"/>
          </a:bodyPr>
          <a:lstStyle/>
          <a:p>
            <a:r>
              <a:rPr lang="en-US" dirty="0"/>
              <a:t>That part of the program where the shared memory is accessed is called the critical region or critical section.</a:t>
            </a:r>
          </a:p>
          <a:p>
            <a:r>
              <a:rPr lang="en-US" dirty="0"/>
              <a:t>If we could arrange matters such that no two processes were ever in their critical regions at the same time, we could avoid races.</a:t>
            </a:r>
          </a:p>
          <a:p>
            <a:r>
              <a:rPr lang="en-US" dirty="0"/>
              <a:t>Unfortunately, with increasing parallelism due to increasing numbers of cores, race condition are becoming more common.</a:t>
            </a:r>
          </a:p>
          <a:p>
            <a:r>
              <a:rPr lang="en-US" dirty="0"/>
              <a:t>How do we avoid race conditions?</a:t>
            </a:r>
          </a:p>
          <a:p>
            <a:r>
              <a:rPr lang="en-US" dirty="0"/>
              <a:t>what we need is mutual exclusion, that is, some way of making sure that if one process is using a shared variable or file, the other processes will be excluded from doing the same thing.</a:t>
            </a:r>
          </a:p>
          <a:p>
            <a:pPr marL="0" indent="0">
              <a:buNone/>
            </a:pPr>
            <a:r>
              <a:rPr lang="en-US" i="1" dirty="0"/>
              <a:t>Four conditions to hold to have a good solution:</a:t>
            </a:r>
          </a:p>
          <a:p>
            <a:pPr marL="514350" indent="-514350">
              <a:buAutoNum type="arabicPeriod"/>
            </a:pPr>
            <a:r>
              <a:rPr lang="en-US" dirty="0"/>
              <a:t>No two processes may be simultaneously inside their critical regions.</a:t>
            </a:r>
          </a:p>
          <a:p>
            <a:pPr marL="514350" indent="-514350">
              <a:buAutoNum type="arabicPeriod"/>
            </a:pPr>
            <a:r>
              <a:rPr lang="en-US" dirty="0"/>
              <a:t>No assumptions may be made about speeds or the number of CPUs. </a:t>
            </a:r>
          </a:p>
          <a:p>
            <a:pPr marL="514350" indent="-514350">
              <a:buAutoNum type="arabicPeriod"/>
            </a:pPr>
            <a:r>
              <a:rPr lang="en-US" dirty="0"/>
              <a:t>No process running outside its critical region may block any process. </a:t>
            </a:r>
          </a:p>
          <a:p>
            <a:pPr marL="514350" indent="-514350">
              <a:buAutoNum type="arabicPeriod"/>
            </a:pPr>
            <a:r>
              <a:rPr lang="en-US" dirty="0"/>
              <a:t>No process should have to wait forever to enter its critical region.</a:t>
            </a:r>
            <a:endParaRPr lang="en-IN" i="1" dirty="0"/>
          </a:p>
        </p:txBody>
      </p:sp>
      <p:pic>
        <p:nvPicPr>
          <p:cNvPr id="5" name="Picture 4">
            <a:extLst>
              <a:ext uri="{FF2B5EF4-FFF2-40B4-BE49-F238E27FC236}">
                <a16:creationId xmlns:a16="http://schemas.microsoft.com/office/drawing/2014/main" id="{4A2AC442-F362-4A6D-ACE5-F7C38363ACCE}"/>
              </a:ext>
            </a:extLst>
          </p:cNvPr>
          <p:cNvPicPr>
            <a:picLocks noChangeAspect="1"/>
          </p:cNvPicPr>
          <p:nvPr/>
        </p:nvPicPr>
        <p:blipFill>
          <a:blip r:embed="rId2"/>
          <a:stretch>
            <a:fillRect/>
          </a:stretch>
        </p:blipFill>
        <p:spPr>
          <a:xfrm>
            <a:off x="6820678" y="1209106"/>
            <a:ext cx="4895399" cy="3829425"/>
          </a:xfrm>
          <a:prstGeom prst="rect">
            <a:avLst/>
          </a:prstGeom>
        </p:spPr>
      </p:pic>
    </p:spTree>
    <p:extLst>
      <p:ext uri="{BB962C8B-B14F-4D97-AF65-F5344CB8AC3E}">
        <p14:creationId xmlns:p14="http://schemas.microsoft.com/office/powerpoint/2010/main" val="4266788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79A81-380A-496E-9342-45E7F7515798}"/>
              </a:ext>
            </a:extLst>
          </p:cNvPr>
          <p:cNvSpPr>
            <a:spLocks noGrp="1"/>
          </p:cNvSpPr>
          <p:nvPr>
            <p:ph type="title"/>
          </p:nvPr>
        </p:nvSpPr>
        <p:spPr/>
        <p:txBody>
          <a:bodyPr/>
          <a:lstStyle/>
          <a:p>
            <a:r>
              <a:rPr lang="en-US" dirty="0"/>
              <a:t>Mutual Exclusion with busy waiting</a:t>
            </a:r>
            <a:endParaRPr lang="en-IN" dirty="0"/>
          </a:p>
        </p:txBody>
      </p:sp>
      <p:sp>
        <p:nvSpPr>
          <p:cNvPr id="3" name="Content Placeholder 2">
            <a:extLst>
              <a:ext uri="{FF2B5EF4-FFF2-40B4-BE49-F238E27FC236}">
                <a16:creationId xmlns:a16="http://schemas.microsoft.com/office/drawing/2014/main" id="{696DAB4B-38C7-42CD-ADA0-7FD2AB047237}"/>
              </a:ext>
            </a:extLst>
          </p:cNvPr>
          <p:cNvSpPr>
            <a:spLocks noGrp="1"/>
          </p:cNvSpPr>
          <p:nvPr>
            <p:ph idx="1"/>
          </p:nvPr>
        </p:nvSpPr>
        <p:spPr/>
        <p:txBody>
          <a:bodyPr>
            <a:normAutofit fontScale="77500" lnSpcReduction="20000"/>
          </a:bodyPr>
          <a:lstStyle/>
          <a:p>
            <a:r>
              <a:rPr lang="en-US" dirty="0"/>
              <a:t>while one process is busy updating shared memory in its critical region, no other process will enter its critical region and cause trouble.</a:t>
            </a:r>
          </a:p>
          <a:p>
            <a:r>
              <a:rPr lang="en-IN" b="1" dirty="0"/>
              <a:t>Disabling Interrupts</a:t>
            </a:r>
            <a:r>
              <a:rPr lang="en-US" b="1" dirty="0"/>
              <a:t>-</a:t>
            </a:r>
          </a:p>
          <a:p>
            <a:pPr lvl="1"/>
            <a:r>
              <a:rPr lang="en-US" dirty="0"/>
              <a:t>each process dis able all interrupts just after entering its critical region and re-enable them just be fore leaving it.</a:t>
            </a:r>
          </a:p>
          <a:p>
            <a:pPr lvl="1"/>
            <a:r>
              <a:rPr lang="en-US" dirty="0"/>
              <a:t>with interrupts turned off the CPU will not be switched to another process.</a:t>
            </a:r>
          </a:p>
          <a:p>
            <a:pPr marL="457200" lvl="1" indent="0">
              <a:buNone/>
            </a:pPr>
            <a:r>
              <a:rPr lang="en-US" dirty="0"/>
              <a:t>This approach is generally unattractive because it is unwise to give user processes the power to turn off interrupts.</a:t>
            </a:r>
          </a:p>
          <a:p>
            <a:pPr lvl="1"/>
            <a:r>
              <a:rPr lang="en-US" dirty="0"/>
              <a:t>What if one of them did it, and never turned them on again? -That could be the end of the system. </a:t>
            </a:r>
          </a:p>
          <a:p>
            <a:pPr lvl="1"/>
            <a:r>
              <a:rPr lang="en-US" dirty="0"/>
              <a:t>if the system is a multiprocessor (with two or more CPUs) disabling interrupts affects only the CPU that executed the disable instruction. The other ones will continue running and can access the shared memory.</a:t>
            </a:r>
          </a:p>
          <a:p>
            <a:pPr lvl="1"/>
            <a:r>
              <a:rPr lang="en-US" dirty="0"/>
              <a:t>On the other hand, it is frequently convenient for the kernel itself to disable interrupts for a few instructions while it is updating variables or especially lists. </a:t>
            </a:r>
          </a:p>
          <a:p>
            <a:pPr lvl="1"/>
            <a:r>
              <a:rPr lang="en-IN" dirty="0"/>
              <a:t>Disabling Interrupts </a:t>
            </a:r>
            <a:r>
              <a:rPr lang="en-US" dirty="0"/>
              <a:t>is not appropriate as a general mutual exclusion mechanism for user processes.</a:t>
            </a:r>
          </a:p>
          <a:p>
            <a:endParaRPr lang="en-IN" dirty="0"/>
          </a:p>
        </p:txBody>
      </p:sp>
    </p:spTree>
    <p:extLst>
      <p:ext uri="{BB962C8B-B14F-4D97-AF65-F5344CB8AC3E}">
        <p14:creationId xmlns:p14="http://schemas.microsoft.com/office/powerpoint/2010/main" val="2252575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D1D4-6D86-4B0D-B439-0D8CB51838D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DDF15A4-B0CC-44A6-9E16-5403EBA70552}"/>
              </a:ext>
            </a:extLst>
          </p:cNvPr>
          <p:cNvSpPr>
            <a:spLocks noGrp="1"/>
          </p:cNvSpPr>
          <p:nvPr>
            <p:ph idx="1"/>
          </p:nvPr>
        </p:nvSpPr>
        <p:spPr/>
        <p:txBody>
          <a:bodyPr>
            <a:normAutofit fontScale="92500" lnSpcReduction="10000"/>
          </a:bodyPr>
          <a:lstStyle/>
          <a:p>
            <a:r>
              <a:rPr lang="en-IN" b="1" dirty="0"/>
              <a:t>Lock Variables</a:t>
            </a:r>
          </a:p>
          <a:p>
            <a:pPr lvl="1"/>
            <a:r>
              <a:rPr lang="en-IN" dirty="0"/>
              <a:t>software solution</a:t>
            </a:r>
            <a:endParaRPr lang="en-IN" b="1" dirty="0"/>
          </a:p>
          <a:p>
            <a:pPr lvl="1"/>
            <a:r>
              <a:rPr lang="en-US" dirty="0"/>
              <a:t>having a single, shared (lock) variable, initially 0.</a:t>
            </a:r>
            <a:endParaRPr lang="en-IN" b="1" dirty="0"/>
          </a:p>
          <a:p>
            <a:pPr lvl="1"/>
            <a:r>
              <a:rPr lang="en-US" dirty="0"/>
              <a:t>When a process wants to enter its critical region, it first tests the lock.</a:t>
            </a:r>
          </a:p>
          <a:p>
            <a:pPr lvl="2"/>
            <a:r>
              <a:rPr lang="en-US" dirty="0"/>
              <a:t> If the lock is 0, the process sets it to 1 and enters the critical region.</a:t>
            </a:r>
          </a:p>
          <a:p>
            <a:pPr lvl="2"/>
            <a:r>
              <a:rPr lang="en-US" dirty="0"/>
              <a:t>If the lock is already 1, the process just waits until it becomes 0</a:t>
            </a:r>
          </a:p>
          <a:p>
            <a:pPr marL="625475" lvl="2"/>
            <a:r>
              <a:rPr lang="en-US" sz="2400" dirty="0"/>
              <a:t>Thus, a 0 means that no process is in its critical region, and a 1 means that some process</a:t>
            </a:r>
          </a:p>
          <a:p>
            <a:pPr marL="625475" lvl="2"/>
            <a:r>
              <a:rPr lang="en-US" sz="2000" dirty="0"/>
              <a:t>Unfortunately, this idea contains exactly the same fatal flaw that we saw in the spooler directory. </a:t>
            </a:r>
          </a:p>
          <a:p>
            <a:pPr marL="625475" lvl="2"/>
            <a:r>
              <a:rPr lang="en-US" sz="2000" dirty="0"/>
              <a:t>Suppose that one process reads the lock and sees that it is 0. Before it can set the lock to 1, another process is scheduled, runs, and sets the lock to 1.</a:t>
            </a:r>
          </a:p>
          <a:p>
            <a:pPr marL="625475" lvl="2"/>
            <a:r>
              <a:rPr lang="en-US" sz="2000" dirty="0"/>
              <a:t>When the first process runs again, it will also set the lock to 1, and two processes will be in their critical regions at the same time. </a:t>
            </a:r>
            <a:endParaRPr lang="en-IN" sz="2400" dirty="0"/>
          </a:p>
        </p:txBody>
      </p:sp>
    </p:spTree>
    <p:extLst>
      <p:ext uri="{BB962C8B-B14F-4D97-AF65-F5344CB8AC3E}">
        <p14:creationId xmlns:p14="http://schemas.microsoft.com/office/powerpoint/2010/main" val="3128039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0D623-4800-43D0-B928-9639863ED82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F59322F-A283-4E09-81FB-91F529068954}"/>
              </a:ext>
            </a:extLst>
          </p:cNvPr>
          <p:cNvSpPr>
            <a:spLocks noGrp="1"/>
          </p:cNvSpPr>
          <p:nvPr>
            <p:ph idx="1"/>
          </p:nvPr>
        </p:nvSpPr>
        <p:spPr/>
        <p:txBody>
          <a:bodyPr/>
          <a:lstStyle/>
          <a:p>
            <a:r>
              <a:rPr lang="en-IN" b="1" dirty="0"/>
              <a:t>Strict Alternation</a:t>
            </a:r>
          </a:p>
          <a:p>
            <a:r>
              <a:rPr lang="en-US" dirty="0"/>
              <a:t>the integer variable turn, initially 0, keeps track of whose turn it is to enter the critical region and examine or update the shared memory.</a:t>
            </a:r>
            <a:endParaRPr lang="en-IN" b="1" dirty="0"/>
          </a:p>
        </p:txBody>
      </p:sp>
      <p:pic>
        <p:nvPicPr>
          <p:cNvPr id="5" name="Picture 4">
            <a:extLst>
              <a:ext uri="{FF2B5EF4-FFF2-40B4-BE49-F238E27FC236}">
                <a16:creationId xmlns:a16="http://schemas.microsoft.com/office/drawing/2014/main" id="{C8300B85-FB1E-4F82-A0C8-E3F2A94BDECB}"/>
              </a:ext>
            </a:extLst>
          </p:cNvPr>
          <p:cNvPicPr>
            <a:picLocks noChangeAspect="1"/>
          </p:cNvPicPr>
          <p:nvPr/>
        </p:nvPicPr>
        <p:blipFill>
          <a:blip r:embed="rId2"/>
          <a:stretch>
            <a:fillRect/>
          </a:stretch>
        </p:blipFill>
        <p:spPr>
          <a:xfrm>
            <a:off x="1665015" y="3162201"/>
            <a:ext cx="7163800" cy="2810267"/>
          </a:xfrm>
          <a:prstGeom prst="rect">
            <a:avLst/>
          </a:prstGeom>
        </p:spPr>
      </p:pic>
    </p:spTree>
    <p:extLst>
      <p:ext uri="{BB962C8B-B14F-4D97-AF65-F5344CB8AC3E}">
        <p14:creationId xmlns:p14="http://schemas.microsoft.com/office/powerpoint/2010/main" val="633910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BC730-9E1E-450B-B243-2C8C3DF0DD7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9D807FF-FF02-4E7D-A9A7-E70CC4440DF2}"/>
              </a:ext>
            </a:extLst>
          </p:cNvPr>
          <p:cNvSpPr>
            <a:spLocks noGrp="1"/>
          </p:cNvSpPr>
          <p:nvPr>
            <p:ph idx="1"/>
          </p:nvPr>
        </p:nvSpPr>
        <p:spPr/>
        <p:txBody>
          <a:bodyPr/>
          <a:lstStyle/>
          <a:p>
            <a:endParaRPr lang="en-IN" dirty="0"/>
          </a:p>
        </p:txBody>
      </p:sp>
      <p:grpSp>
        <p:nvGrpSpPr>
          <p:cNvPr id="15" name="Group 14">
            <a:extLst>
              <a:ext uri="{FF2B5EF4-FFF2-40B4-BE49-F238E27FC236}">
                <a16:creationId xmlns:a16="http://schemas.microsoft.com/office/drawing/2014/main" id="{7EA5E932-487A-4818-8BC2-EE081EEEE4F8}"/>
              </a:ext>
            </a:extLst>
          </p:cNvPr>
          <p:cNvGrpSpPr/>
          <p:nvPr/>
        </p:nvGrpSpPr>
        <p:grpSpPr>
          <a:xfrm>
            <a:off x="130702" y="-8047"/>
            <a:ext cx="8697539" cy="5782482"/>
            <a:chOff x="297024" y="222538"/>
            <a:chExt cx="8697539" cy="5782482"/>
          </a:xfrm>
        </p:grpSpPr>
        <p:pic>
          <p:nvPicPr>
            <p:cNvPr id="5" name="Picture 4">
              <a:extLst>
                <a:ext uri="{FF2B5EF4-FFF2-40B4-BE49-F238E27FC236}">
                  <a16:creationId xmlns:a16="http://schemas.microsoft.com/office/drawing/2014/main" id="{1360EE3B-C26E-49BA-B1D8-ACAB7F611121}"/>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Effect>
                        <a14:brightnessContrast bright="40000" contrast="40000"/>
                      </a14:imgEffect>
                    </a14:imgLayer>
                  </a14:imgProps>
                </a:ext>
              </a:extLst>
            </a:blip>
            <a:stretch>
              <a:fillRect/>
            </a:stretch>
          </p:blipFill>
          <p:spPr>
            <a:xfrm>
              <a:off x="297024" y="222538"/>
              <a:ext cx="8697539" cy="5782482"/>
            </a:xfrm>
            <a:prstGeom prst="rect">
              <a:avLst/>
            </a:prstGeom>
          </p:spPr>
        </p:pic>
        <p:cxnSp>
          <p:nvCxnSpPr>
            <p:cNvPr id="9" name="Straight Connector 8">
              <a:extLst>
                <a:ext uri="{FF2B5EF4-FFF2-40B4-BE49-F238E27FC236}">
                  <a16:creationId xmlns:a16="http://schemas.microsoft.com/office/drawing/2014/main" id="{41BD59CA-4044-46BD-BBA2-E601C8F7C3C2}"/>
                </a:ext>
              </a:extLst>
            </p:cNvPr>
            <p:cNvCxnSpPr/>
            <p:nvPr/>
          </p:nvCxnSpPr>
          <p:spPr>
            <a:xfrm>
              <a:off x="1138335" y="3085114"/>
              <a:ext cx="139959" cy="34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49ED4279-C793-4A9E-B565-9D422A7E1F03}"/>
              </a:ext>
            </a:extLst>
          </p:cNvPr>
          <p:cNvCxnSpPr/>
          <p:nvPr/>
        </p:nvCxnSpPr>
        <p:spPr>
          <a:xfrm flipV="1">
            <a:off x="1240972" y="3085114"/>
            <a:ext cx="158620" cy="34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DAE7906-5166-4206-AC6C-E237023ADF08}"/>
              </a:ext>
            </a:extLst>
          </p:cNvPr>
          <p:cNvGrpSpPr/>
          <p:nvPr/>
        </p:nvGrpSpPr>
        <p:grpSpPr>
          <a:xfrm>
            <a:off x="8828241" y="1921799"/>
            <a:ext cx="3275595" cy="2079495"/>
            <a:chOff x="8661919" y="223884"/>
            <a:chExt cx="3275595" cy="2079495"/>
          </a:xfrm>
        </p:grpSpPr>
        <p:pic>
          <p:nvPicPr>
            <p:cNvPr id="7" name="Picture 6">
              <a:extLst>
                <a:ext uri="{FF2B5EF4-FFF2-40B4-BE49-F238E27FC236}">
                  <a16:creationId xmlns:a16="http://schemas.microsoft.com/office/drawing/2014/main" id="{FEC832C3-4689-45FD-9560-50F0E556C251}"/>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Effect>
                        <a14:brightnessContrast bright="40000" contrast="40000"/>
                      </a14:imgEffect>
                    </a14:imgLayer>
                  </a14:imgProps>
                </a:ext>
              </a:extLst>
            </a:blip>
            <a:stretch>
              <a:fillRect/>
            </a:stretch>
          </p:blipFill>
          <p:spPr>
            <a:xfrm>
              <a:off x="8661919" y="223884"/>
              <a:ext cx="3275595" cy="2079495"/>
            </a:xfrm>
            <a:prstGeom prst="rect">
              <a:avLst/>
            </a:prstGeom>
          </p:spPr>
        </p:pic>
        <p:cxnSp>
          <p:nvCxnSpPr>
            <p:cNvPr id="12" name="Straight Connector 11">
              <a:extLst>
                <a:ext uri="{FF2B5EF4-FFF2-40B4-BE49-F238E27FC236}">
                  <a16:creationId xmlns:a16="http://schemas.microsoft.com/office/drawing/2014/main" id="{AEFA99A6-A5B8-404D-87B1-266B439B2048}"/>
                </a:ext>
              </a:extLst>
            </p:cNvPr>
            <p:cNvCxnSpPr/>
            <p:nvPr/>
          </p:nvCxnSpPr>
          <p:spPr>
            <a:xfrm>
              <a:off x="8994563" y="230188"/>
              <a:ext cx="139959" cy="34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7AC697-34F1-48FF-B522-00B00BA80B9E}"/>
                </a:ext>
              </a:extLst>
            </p:cNvPr>
            <p:cNvCxnSpPr/>
            <p:nvPr/>
          </p:nvCxnSpPr>
          <p:spPr>
            <a:xfrm flipV="1">
              <a:off x="9097200" y="230188"/>
              <a:ext cx="158620" cy="34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C86EE42A-65CB-40E6-9D72-A614AC80BF57}"/>
              </a:ext>
            </a:extLst>
          </p:cNvPr>
          <p:cNvPicPr>
            <a:picLocks noChangeAspect="1"/>
          </p:cNvPicPr>
          <p:nvPr/>
        </p:nvPicPr>
        <p:blipFill>
          <a:blip r:embed="rId6">
            <a:extLst>
              <a:ext uri="{BEBA8EAE-BF5A-486C-A8C5-ECC9F3942E4B}">
                <a14:imgProps xmlns:a14="http://schemas.microsoft.com/office/drawing/2010/main">
                  <a14:imgLayer r:embed="rId7">
                    <a14:imgEffect>
                      <a14:artisticPhotocopy/>
                    </a14:imgEffect>
                    <a14:imgEffect>
                      <a14:saturation sat="0"/>
                    </a14:imgEffect>
                    <a14:imgEffect>
                      <a14:brightnessContrast bright="20000" contrast="40000"/>
                    </a14:imgEffect>
                  </a14:imgLayer>
                </a14:imgProps>
              </a:ext>
            </a:extLst>
          </a:blip>
          <a:stretch>
            <a:fillRect/>
          </a:stretch>
        </p:blipFill>
        <p:spPr>
          <a:xfrm>
            <a:off x="8828241" y="4316726"/>
            <a:ext cx="2648390" cy="1956411"/>
          </a:xfrm>
          <a:prstGeom prst="rect">
            <a:avLst/>
          </a:prstGeom>
        </p:spPr>
      </p:pic>
    </p:spTree>
    <p:extLst>
      <p:ext uri="{BB962C8B-B14F-4D97-AF65-F5344CB8AC3E}">
        <p14:creationId xmlns:p14="http://schemas.microsoft.com/office/powerpoint/2010/main" val="2379311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60A7C-6ADE-40B1-8BF3-E0A6202CD9FA}"/>
              </a:ext>
            </a:extLst>
          </p:cNvPr>
          <p:cNvSpPr>
            <a:spLocks noGrp="1"/>
          </p:cNvSpPr>
          <p:nvPr>
            <p:ph type="title"/>
          </p:nvPr>
        </p:nvSpPr>
        <p:spPr/>
        <p:txBody>
          <a:bodyPr/>
          <a:lstStyle/>
          <a:p>
            <a:r>
              <a:rPr lang="en-US" dirty="0"/>
              <a:t> </a:t>
            </a:r>
            <a:endParaRPr lang="en-IN" dirty="0"/>
          </a:p>
        </p:txBody>
      </p:sp>
      <p:pic>
        <p:nvPicPr>
          <p:cNvPr id="7" name="Content Placeholder 6">
            <a:extLst>
              <a:ext uri="{FF2B5EF4-FFF2-40B4-BE49-F238E27FC236}">
                <a16:creationId xmlns:a16="http://schemas.microsoft.com/office/drawing/2014/main" id="{58E2BF7E-9A94-40D1-A7C7-6E11F3B0B96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Photocopy/>
                    </a14:imgEffect>
                    <a14:imgEffect>
                      <a14:brightnessContrast bright="20000" contrast="-40000"/>
                    </a14:imgEffect>
                  </a14:imgLayer>
                </a14:imgProps>
              </a:ext>
            </a:extLst>
          </a:blip>
          <a:stretch>
            <a:fillRect/>
          </a:stretch>
        </p:blipFill>
        <p:spPr>
          <a:xfrm>
            <a:off x="1184987" y="873167"/>
            <a:ext cx="5999583" cy="5111665"/>
          </a:xfrm>
        </p:spPr>
      </p:pic>
    </p:spTree>
    <p:extLst>
      <p:ext uri="{BB962C8B-B14F-4D97-AF65-F5344CB8AC3E}">
        <p14:creationId xmlns:p14="http://schemas.microsoft.com/office/powerpoint/2010/main" val="801133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968</TotalTime>
  <Words>1399</Words>
  <Application>Microsoft Office PowerPoint</Application>
  <PresentationFormat>Widescreen</PresentationFormat>
  <Paragraphs>90</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Roboto</vt:lpstr>
      <vt:lpstr>Times</vt:lpstr>
      <vt:lpstr>Times New Roman</vt:lpstr>
      <vt:lpstr>Office Theme</vt:lpstr>
      <vt:lpstr>UNIT 2</vt:lpstr>
      <vt:lpstr> </vt:lpstr>
      <vt:lpstr> </vt:lpstr>
      <vt:lpstr>Critical region</vt:lpstr>
      <vt:lpstr>Mutual Exclusion with busy waiting</vt:lpstr>
      <vt:lpstr>PowerPoint Presentation</vt:lpstr>
      <vt:lpstr>PowerPoint Presentation</vt:lpstr>
      <vt:lpstr>PowerPoint Presentation</vt:lpstr>
      <vt:lpstr> </vt:lpstr>
      <vt:lpstr>Producer consumer problem using semaphore  </vt:lpstr>
      <vt:lpstr>Monitors</vt:lpstr>
      <vt:lpstr>Round robin</vt:lpstr>
      <vt:lpstr>PowerPoint Presentation</vt:lpstr>
      <vt:lpstr>PowerPoint Presentation</vt:lpstr>
      <vt:lpstr>Deadlock</vt:lpstr>
      <vt:lpstr>PowerPoint Presentation</vt:lpstr>
      <vt:lpstr>Reader Writer problem</vt:lpstr>
      <vt:lpstr>PowerPoint Presentation</vt:lpstr>
      <vt:lpstr>PowerPoint Presentation</vt:lpstr>
      <vt:lpstr>PowerPoint Presentation</vt:lpstr>
      <vt:lpstr> </vt:lpstr>
      <vt:lpstr>PowerPoint Presentation</vt:lpstr>
      <vt:lpstr>PowerPoint Presentation</vt:lpstr>
      <vt:lpstr>PowerPoint Presentation</vt:lpstr>
      <vt:lpstr>Inter Process Communication or IPC.</vt:lpstr>
      <vt:lpstr>Inter Process Communication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31</cp:revision>
  <cp:lastPrinted>2024-05-22T05:16:37Z</cp:lastPrinted>
  <dcterms:created xsi:type="dcterms:W3CDTF">2024-05-21T07:23:54Z</dcterms:created>
  <dcterms:modified xsi:type="dcterms:W3CDTF">2024-06-12T12:47:45Z</dcterms:modified>
</cp:coreProperties>
</file>